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 id="2147483673" r:id="rId5"/>
  </p:sldMasterIdLst>
  <p:notesMasterIdLst>
    <p:notesMasterId r:id="rId21"/>
  </p:notesMasterIdLst>
  <p:sldIdLst>
    <p:sldId id="256" r:id="rId6"/>
    <p:sldId id="257" r:id="rId7"/>
    <p:sldId id="258" r:id="rId8"/>
    <p:sldId id="259" r:id="rId9"/>
    <p:sldId id="260" r:id="rId10"/>
    <p:sldId id="261" r:id="rId11"/>
    <p:sldId id="262" r:id="rId12"/>
    <p:sldId id="263" r:id="rId13"/>
    <p:sldId id="265" r:id="rId14"/>
    <p:sldId id="266" r:id="rId15"/>
    <p:sldId id="267" r:id="rId16"/>
    <p:sldId id="268" r:id="rId17"/>
    <p:sldId id="269" r:id="rId18"/>
    <p:sldId id="271" r:id="rId19"/>
    <p:sldId id="272"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Comfortaa" panose="020B0604020202020204" charset="0"/>
      <p:regular r:id="rId26"/>
      <p:bold r:id="rId27"/>
    </p:embeddedFont>
    <p:embeddedFont>
      <p:font typeface="Merriweather" panose="020B0604020202020204" charset="0"/>
      <p:regular r:id="rId28"/>
      <p:bold r:id="rId29"/>
      <p:italic r:id="rId30"/>
      <p:boldItalic r:id="rId31"/>
    </p:embeddedFont>
    <p:embeddedFont>
      <p:font typeface="Poiret One" panose="020B0604020202020204" charset="0"/>
      <p:regular r:id="rId32"/>
    </p:embeddedFont>
    <p:embeddedFont>
      <p:font typeface="Roboto"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nnah" initials="H" lastIdx="22" clrIdx="6">
    <p:extLst>
      <p:ext uri="{19B8F6BF-5375-455C-9EA6-DF929625EA0E}">
        <p15:presenceInfo xmlns:p15="http://schemas.microsoft.com/office/powerpoint/2012/main" userId="S::HannahB@al-anon.org::ceb670f9-b44b-49c1-a0c1-eb5cb8c8e6e5" providerId="AD"/>
      </p:ext>
    </p:extLst>
  </p:cmAuthor>
  <p:cmAuthor id="1" name="Sarah Cummings" initials="SC" lastIdx="44" clrIdx="0">
    <p:extLst>
      <p:ext uri="{19B8F6BF-5375-455C-9EA6-DF929625EA0E}">
        <p15:presenceInfo xmlns:p15="http://schemas.microsoft.com/office/powerpoint/2012/main" userId="S-1-5-21-2726962392-2239317700-249757142-5140" providerId="AD"/>
      </p:ext>
    </p:extLst>
  </p:cmAuthor>
  <p:cmAuthor id="8" name="Vali Fayen" initials="VF" lastIdx="3" clrIdx="7">
    <p:extLst>
      <p:ext uri="{19B8F6BF-5375-455C-9EA6-DF929625EA0E}">
        <p15:presenceInfo xmlns:p15="http://schemas.microsoft.com/office/powerpoint/2012/main" userId="S::ValiF@al-anon.org::f88fc6d4-6c8b-4e7e-8481-c87f42b0f766" providerId="AD"/>
      </p:ext>
    </p:extLst>
  </p:cmAuthor>
  <p:cmAuthor id="2" name="Sarah Cummings" initials="SC [2]" lastIdx="40" clrIdx="1">
    <p:extLst>
      <p:ext uri="{19B8F6BF-5375-455C-9EA6-DF929625EA0E}">
        <p15:presenceInfo xmlns:p15="http://schemas.microsoft.com/office/powerpoint/2012/main" userId="S::Sarah@al-anon.org::acb4d8a4-1307-4003-a61e-8d7f6c973b0f" providerId="AD"/>
      </p:ext>
    </p:extLst>
  </p:cmAuthor>
  <p:cmAuthor id="3" name="Guest User" initials="GU" lastIdx="36" clrIdx="2">
    <p:extLst>
      <p:ext uri="{19B8F6BF-5375-455C-9EA6-DF929625EA0E}">
        <p15:presenceInfo xmlns:p15="http://schemas.microsoft.com/office/powerpoint/2012/main" userId="S::urn:spo:anon#cf09b693d7f6df7921a15d54fb808888c9800c798f5450d235d749bb171816ab::" providerId="AD"/>
      </p:ext>
    </p:extLst>
  </p:cmAuthor>
  <p:cmAuthor id="4" name="Guest User" initials="GU [2]" lastIdx="15" clrIdx="3">
    <p:extLst>
      <p:ext uri="{19B8F6BF-5375-455C-9EA6-DF929625EA0E}">
        <p15:presenceInfo xmlns:p15="http://schemas.microsoft.com/office/powerpoint/2012/main" userId="S::urn:spo:anon#e415db736902751e0e38cf013adaa0df322aef7671a95b06ee339efe5b2b4536::" providerId="AD"/>
      </p:ext>
    </p:extLst>
  </p:cmAuthor>
  <p:cmAuthor id="5" name="Guest User" initials="GU [3]" lastIdx="18" clrIdx="4">
    <p:extLst>
      <p:ext uri="{19B8F6BF-5375-455C-9EA6-DF929625EA0E}">
        <p15:presenceInfo xmlns:p15="http://schemas.microsoft.com/office/powerpoint/2012/main" userId="S::urn:spo:anon#267d4b2183431d6e4b9fcc0decb8d16f55779cb19b16086c188089acef3685a7::" providerId="AD"/>
      </p:ext>
    </p:extLst>
  </p:cmAuthor>
  <p:cmAuthor id="6" name="MarianneB" initials="Ma" lastIdx="1" clrIdx="5">
    <p:extLst>
      <p:ext uri="{19B8F6BF-5375-455C-9EA6-DF929625EA0E}">
        <p15:presenceInfo xmlns:p15="http://schemas.microsoft.com/office/powerpoint/2012/main" userId="S::marianneb@al-anon.org::f41df0e8-665a-4747-9d56-3d144a33f1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DCFA"/>
    <a:srgbClr val="5BBCF5"/>
    <a:srgbClr val="65D0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6660C2-831F-42F3-9B53-7B8D9ADB6DB1}" v="1" dt="2021-03-15T18:18:41.455"/>
    <p1510:client id="{C999F195-6861-4FD5-B58D-93CF0247377C}" v="1" dt="2021-03-15T18:20:40.5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66468" autoAdjust="0"/>
  </p:normalViewPr>
  <p:slideViewPr>
    <p:cSldViewPr snapToGrid="0">
      <p:cViewPr varScale="1">
        <p:scale>
          <a:sx n="75" d="100"/>
          <a:sy n="75" d="100"/>
        </p:scale>
        <p:origin x="1666"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f7febb56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f7febb56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200" b="0" i="0" u="none" strike="noStrike" cap="none" dirty="0">
                <a:solidFill>
                  <a:srgbClr val="000000"/>
                </a:solidFill>
                <a:effectLst/>
                <a:latin typeface="Arial"/>
                <a:ea typeface="Arial"/>
                <a:cs typeface="Arial"/>
                <a:sym typeface="Arial"/>
              </a:rPr>
              <a:t>Hello we are ______________  </a:t>
            </a:r>
          </a:p>
          <a:p>
            <a:pPr marL="158750" indent="0">
              <a:buNone/>
            </a:pPr>
            <a:r>
              <a:rPr lang="en-US" sz="1200" b="0" i="0" u="none" strike="noStrike" cap="none" dirty="0">
                <a:solidFill>
                  <a:srgbClr val="000000"/>
                </a:solidFill>
                <a:effectLst/>
                <a:latin typeface="Arial"/>
                <a:ea typeface="Arial"/>
                <a:cs typeface="Arial"/>
                <a:sym typeface="Arial"/>
              </a:rPr>
              <a:t>We will be presenting the results of our Thought Force - Dreaming Big: Envisioning Our Future. Our charge was to consider Al-</a:t>
            </a:r>
            <a:r>
              <a:rPr lang="en-US" sz="1200" b="0" i="0" u="none" strike="noStrike" cap="none" dirty="0" err="1">
                <a:solidFill>
                  <a:srgbClr val="000000"/>
                </a:solidFill>
                <a:effectLst/>
                <a:latin typeface="Arial"/>
                <a:ea typeface="Arial"/>
                <a:cs typeface="Arial"/>
                <a:sym typeface="Arial"/>
              </a:rPr>
              <a:t>Anon’s</a:t>
            </a:r>
            <a:r>
              <a:rPr lang="en-US" sz="1200" b="0" i="0" u="none" strike="noStrike" cap="none" dirty="0">
                <a:solidFill>
                  <a:srgbClr val="000000"/>
                </a:solidFill>
                <a:effectLst/>
                <a:latin typeface="Arial"/>
                <a:ea typeface="Arial"/>
                <a:cs typeface="Arial"/>
                <a:sym typeface="Arial"/>
              </a:rPr>
              <a:t> history, from the Area perspective, and envision what the future could hold. In order to envision the future, we had to ask ourselves the following questions. What needs to be replaced in order to evolve? What was and </a:t>
            </a:r>
            <a:r>
              <a:rPr lang="en-US" sz="1200" dirty="0"/>
              <a:t>is important</a:t>
            </a:r>
            <a:r>
              <a:rPr lang="en-US" sz="1200" b="0" i="0" u="none" strike="noStrike" cap="none" dirty="0">
                <a:solidFill>
                  <a:srgbClr val="000000"/>
                </a:solidFill>
                <a:effectLst/>
                <a:latin typeface="Arial"/>
                <a:ea typeface="Arial"/>
                <a:cs typeface="Arial"/>
                <a:sym typeface="Arial"/>
              </a:rPr>
              <a:t> and must not change? Using 20|20 vision, what might Al-Anon (from the Area perspective) look like in five,</a:t>
            </a:r>
            <a:r>
              <a:rPr lang="en-US" sz="1200" dirty="0"/>
              <a:t> </a:t>
            </a:r>
            <a:r>
              <a:rPr lang="en-US" sz="1200" b="0" i="0" u="none" strike="noStrike" cap="none" dirty="0">
                <a:solidFill>
                  <a:srgbClr val="000000"/>
                </a:solidFill>
                <a:effectLst/>
                <a:latin typeface="Arial"/>
                <a:ea typeface="Arial"/>
                <a:cs typeface="Arial"/>
                <a:sym typeface="Arial"/>
              </a:rPr>
              <a:t>ten, or twenty years? What are barriers to “Dreaming Big” and envisioning the Area’s future? </a:t>
            </a:r>
            <a:r>
              <a:rPr lang="en-US" sz="1200" dirty="0"/>
              <a:t>With these</a:t>
            </a:r>
            <a:r>
              <a:rPr lang="en-US" sz="1200" b="0" i="0" u="none" strike="noStrike" cap="none" dirty="0">
                <a:solidFill>
                  <a:srgbClr val="000000"/>
                </a:solidFill>
                <a:effectLst/>
                <a:latin typeface="Arial"/>
                <a:ea typeface="Arial"/>
                <a:cs typeface="Arial"/>
                <a:sym typeface="Arial"/>
              </a:rPr>
              <a:t> questions in mind, we had to develop strategies that could be used to “D</a:t>
            </a:r>
            <a:r>
              <a:rPr lang="en-US" sz="1200" dirty="0"/>
              <a:t>ream Big”</a:t>
            </a:r>
            <a:r>
              <a:rPr lang="en-US" sz="1200" b="0" i="0" u="none" strike="noStrike" cap="none" dirty="0">
                <a:solidFill>
                  <a:srgbClr val="000000"/>
                </a:solidFill>
                <a:effectLst/>
                <a:latin typeface="Arial"/>
                <a:ea typeface="Arial"/>
                <a:cs typeface="Arial"/>
                <a:sym typeface="Arial"/>
              </a:rPr>
              <a:t> and envision the Area’s future.</a:t>
            </a:r>
          </a:p>
          <a:p>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29927ab62_3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200" dirty="0"/>
              <a:t>The last portion of our charge asked us to develop strategies that might be used to help our Areas “Dream Big” and envision the Area’s future. So, what is a strategy? A strategy is a plan of action</a:t>
            </a:r>
            <a:r>
              <a:rPr lang="en" sz="1200" b="1" dirty="0"/>
              <a:t> </a:t>
            </a:r>
            <a:r>
              <a:rPr lang="en" sz="1200" dirty="0"/>
              <a:t>designed to achieve a major or overall aim. </a:t>
            </a:r>
            <a:r>
              <a:rPr lang="en" sz="1200" dirty="0">
                <a:solidFill>
                  <a:schemeClr val="dk1"/>
                </a:solidFill>
              </a:rPr>
              <a:t>The next portion </a:t>
            </a:r>
            <a:r>
              <a:rPr lang="en" sz="1200" dirty="0"/>
              <a:t>of this presentation will focus on some of the strategies that we came up with.</a:t>
            </a:r>
            <a:endParaRPr lang="en" sz="1200" b="1"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endParaRPr dirty="0"/>
          </a:p>
        </p:txBody>
      </p:sp>
      <p:sp>
        <p:nvSpPr>
          <p:cNvPr id="223" name="Google Shape;223;g929927ab62_3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29927ab62_3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929927ab62_3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0">
              <a:buNone/>
            </a:pPr>
            <a:r>
              <a:rPr lang="en-US" b="0" i="0" u="none" strike="noStrike" cap="none" dirty="0">
                <a:effectLst/>
                <a:sym typeface="Arial"/>
              </a:rPr>
              <a:t>According to our 2018 Membership Survey, the current makeup of Al-Anon members</a:t>
            </a:r>
            <a:r>
              <a:rPr lang="en-US" b="0" i="0" strike="noStrike" cap="none" dirty="0">
                <a:effectLst/>
                <a:sym typeface="Arial"/>
              </a:rPr>
              <a:t> </a:t>
            </a:r>
            <a:r>
              <a:rPr lang="en-US" i="0" strike="noStrike" cap="none" dirty="0">
                <a:effectLst/>
                <a:sym typeface="Arial"/>
              </a:rPr>
              <a:t>in the WSC structure</a:t>
            </a:r>
            <a:r>
              <a:rPr lang="en-US" b="0" i="0" strike="noStrike" cap="none" dirty="0">
                <a:effectLst/>
                <a:sym typeface="Arial"/>
              </a:rPr>
              <a:t> </a:t>
            </a:r>
            <a:r>
              <a:rPr lang="en-US" dirty="0"/>
              <a:t>is</a:t>
            </a:r>
            <a:r>
              <a:rPr lang="en-US" b="0" i="0" u="none" strike="noStrike" cap="none" dirty="0">
                <a:effectLst/>
                <a:sym typeface="Arial"/>
              </a:rPr>
              <a:t> 97% </a:t>
            </a:r>
            <a:r>
              <a:rPr lang="en-US" dirty="0"/>
              <a:t>English-speaking females</a:t>
            </a:r>
            <a:r>
              <a:rPr lang="en-US" b="0" i="0" u="none" strike="noStrike" cap="none" dirty="0">
                <a:effectLst/>
                <a:sym typeface="Arial"/>
              </a:rPr>
              <a:t> 61 years of age. They are 92% white, 65% college educated, and attend for an average of 14 years, with 99% attending face-to-face meetings. In addition, they also attend one or more meetings a week.  </a:t>
            </a:r>
            <a:r>
              <a:rPr lang="en-US" dirty="0"/>
              <a:t>  </a:t>
            </a:r>
          </a:p>
          <a:p>
            <a:pPr indent="0">
              <a:buNone/>
            </a:pPr>
            <a:r>
              <a:rPr lang="en-US" dirty="0"/>
              <a:t>  </a:t>
            </a:r>
          </a:p>
          <a:p>
            <a:pPr indent="0">
              <a:buNone/>
            </a:pPr>
            <a:r>
              <a:rPr lang="en-US" dirty="0"/>
              <a:t>Electronic meetings have given us a peak into Al-Anon around the globe and an insight of our need for better diversity.</a:t>
            </a:r>
          </a:p>
          <a:p>
            <a:pPr indent="0">
              <a:buNone/>
            </a:pPr>
            <a:r>
              <a:rPr lang="en-US" b="0" i="0" u="none" strike="noStrike" cap="none" dirty="0">
                <a:effectLst/>
                <a:sym typeface="Arial"/>
              </a:rPr>
              <a:t>    </a:t>
            </a:r>
            <a:r>
              <a:rPr lang="en-US" dirty="0"/>
              <a:t>  </a:t>
            </a:r>
          </a:p>
          <a:p>
            <a:pPr indent="0">
              <a:buNone/>
            </a:pPr>
            <a:r>
              <a:rPr lang="en-US" dirty="0"/>
              <a:t>Subtle,</a:t>
            </a:r>
            <a:r>
              <a:rPr lang="en-US" b="0" i="0" u="none" strike="noStrike" cap="none" dirty="0">
                <a:effectLst/>
                <a:sym typeface="Arial"/>
              </a:rPr>
              <a:t> and perhaps even unconscious prejudice, and complacent, fearful attitudes</a:t>
            </a:r>
            <a:r>
              <a:rPr lang="en-US" dirty="0"/>
              <a:t> can block individual growth, and the growth of the fellowship</a:t>
            </a:r>
            <a:r>
              <a:rPr lang="en-US" b="0" u="none" dirty="0"/>
              <a:t>—</a:t>
            </a:r>
            <a:r>
              <a:rPr lang="en-US" dirty="0"/>
              <a:t>especially for the newcomer stepping outside cultural beliefs and seeking relief from the family disease of</a:t>
            </a:r>
            <a:r>
              <a:rPr lang="en-US" u="none" dirty="0"/>
              <a:t> </a:t>
            </a:r>
            <a:r>
              <a:rPr lang="en-US" dirty="0"/>
              <a:t>alcoholism in our meeting rooms</a:t>
            </a:r>
            <a:r>
              <a:rPr lang="en-US" b="0" i="0" u="none" strike="noStrike" cap="none" dirty="0">
                <a:effectLst/>
                <a:sym typeface="Arial"/>
              </a:rPr>
              <a:t>.</a:t>
            </a:r>
            <a:r>
              <a:rPr lang="en-US" dirty="0"/>
              <a:t>  </a:t>
            </a:r>
          </a:p>
          <a:p>
            <a:pPr indent="0">
              <a:buNone/>
            </a:pPr>
            <a:r>
              <a:rPr lang="en-US" dirty="0"/>
              <a:t>  </a:t>
            </a:r>
          </a:p>
          <a:p>
            <a:pPr indent="0">
              <a:buNone/>
            </a:pPr>
            <a:r>
              <a:rPr lang="en-US" dirty="0"/>
              <a:t>The</a:t>
            </a:r>
            <a:r>
              <a:rPr lang="en-US" b="0" i="0" u="none" strike="noStrike" cap="none" dirty="0">
                <a:effectLst/>
                <a:sym typeface="Arial"/>
              </a:rPr>
              <a:t> disease of alcoholism divides and conquers, creating</a:t>
            </a:r>
            <a:r>
              <a:rPr lang="en-US" dirty="0"/>
              <a:t> </a:t>
            </a:r>
            <a:r>
              <a:rPr lang="en-US" b="0" i="0" u="none" strike="noStrike" cap="none" dirty="0">
                <a:effectLst/>
                <a:sym typeface="Arial"/>
              </a:rPr>
              <a:t>attitudes among everyone affected. </a:t>
            </a:r>
            <a:r>
              <a:rPr lang="en-US" dirty="0"/>
              <a:t>As</a:t>
            </a:r>
            <a:r>
              <a:rPr lang="en-US" u="none" strike="noStrike" cap="none" dirty="0">
                <a:effectLst/>
                <a:sym typeface="Arial"/>
              </a:rPr>
              <a:t> </a:t>
            </a:r>
            <a:r>
              <a:rPr lang="en-US" i="0" u="none" strike="noStrike" cap="none" dirty="0">
                <a:effectLst/>
                <a:sym typeface="Arial"/>
              </a:rPr>
              <a:t>with any growth process, change </a:t>
            </a:r>
            <a:r>
              <a:rPr lang="en-US" dirty="0"/>
              <a:t>can sometimes</a:t>
            </a:r>
            <a:r>
              <a:rPr lang="en-US" i="0" u="none" strike="noStrike" cap="none" dirty="0">
                <a:effectLst/>
                <a:sym typeface="Arial"/>
              </a:rPr>
              <a:t> be painful</a:t>
            </a:r>
            <a:r>
              <a:rPr lang="en-US" dirty="0"/>
              <a:t>.</a:t>
            </a:r>
            <a:r>
              <a:rPr lang="en-US" i="0" u="none" strike="noStrike" cap="none" dirty="0">
                <a:effectLst/>
                <a:sym typeface="Arial"/>
              </a:rPr>
              <a:t> </a:t>
            </a:r>
            <a:r>
              <a:rPr lang="en-US" u="none" dirty="0"/>
              <a:t>  </a:t>
            </a:r>
          </a:p>
          <a:p>
            <a:pPr indent="0">
              <a:buNone/>
            </a:pPr>
            <a:endParaRPr lang="en-US" b="1" u="sng" dirty="0"/>
          </a:p>
          <a:p>
            <a:pPr indent="0">
              <a:buNone/>
            </a:pPr>
            <a:r>
              <a:rPr lang="en-US" dirty="0"/>
              <a:t>Tradition Five guides us to welcome and give comfort. Anonymity unites our fellowship by removing individual status so we can listen to the </a:t>
            </a:r>
            <a:r>
              <a:rPr lang="en-US" i="1" dirty="0"/>
              <a:t>message</a:t>
            </a:r>
            <a:r>
              <a:rPr lang="en-US" dirty="0"/>
              <a:t> rather than the </a:t>
            </a:r>
            <a:r>
              <a:rPr lang="en-US" i="1" dirty="0"/>
              <a:t>messenger</a:t>
            </a:r>
            <a:r>
              <a:rPr lang="en-US" dirty="0"/>
              <a:t>.</a:t>
            </a:r>
          </a:p>
          <a:p>
            <a:pPr indent="0">
              <a:buNone/>
            </a:pPr>
            <a:r>
              <a:rPr lang="en-US" dirty="0"/>
              <a:t> </a:t>
            </a:r>
          </a:p>
          <a:p>
            <a:pPr indent="0">
              <a:buNone/>
            </a:pPr>
            <a:r>
              <a:rPr lang="en-US" dirty="0"/>
              <a:t>Lois W. wrote, "I used to believe </a:t>
            </a:r>
            <a:r>
              <a:rPr lang="en-US" i="1" dirty="0"/>
              <a:t>thinking </a:t>
            </a:r>
            <a:r>
              <a:rPr lang="en-US" dirty="0"/>
              <a:t>was the highest function of human beings . . . I now realize</a:t>
            </a:r>
            <a:r>
              <a:rPr lang="en-US" i="1" dirty="0"/>
              <a:t> loving </a:t>
            </a:r>
            <a:r>
              <a:rPr lang="en-US" dirty="0"/>
              <a:t>is our supreme function. The heart precedes the mind" </a:t>
            </a:r>
            <a:r>
              <a:rPr lang="en-US" i="1" dirty="0"/>
              <a:t>Lois Remembers </a:t>
            </a:r>
            <a:r>
              <a:rPr lang="en-US" i="0" dirty="0"/>
              <a:t>(</a:t>
            </a:r>
            <a:r>
              <a:rPr lang="en-US" i="0" dirty="0" err="1"/>
              <a:t>pg</a:t>
            </a:r>
            <a:r>
              <a:rPr lang="en-US" i="0" dirty="0"/>
              <a:t> 195).  </a:t>
            </a:r>
          </a:p>
          <a:p>
            <a:pPr indent="0">
              <a:buNone/>
            </a:pPr>
            <a:r>
              <a:rPr lang="en-US" dirty="0"/>
              <a:t>  </a:t>
            </a:r>
          </a:p>
          <a:p>
            <a:pPr indent="0">
              <a:buNone/>
            </a:pPr>
            <a:r>
              <a:rPr lang="en-US" b="0" i="0" u="none" strike="noStrike" cap="none" dirty="0">
                <a:effectLst/>
                <a:sym typeface="Arial"/>
              </a:rPr>
              <a:t>Some strategies to overcome Biases and Attitudes:</a:t>
            </a:r>
            <a:r>
              <a:rPr lang="en-US" dirty="0"/>
              <a:t>  </a:t>
            </a:r>
          </a:p>
          <a:p>
            <a:pPr indent="0">
              <a:buNone/>
            </a:pPr>
            <a:r>
              <a:rPr lang="en-US" dirty="0"/>
              <a:t> </a:t>
            </a:r>
          </a:p>
          <a:p>
            <a:pPr marL="628650" indent="-171450"/>
            <a:r>
              <a:rPr lang="en-US" b="0" i="0" u="none" strike="noStrike" cap="none" dirty="0">
                <a:effectLst/>
                <a:sym typeface="Arial"/>
              </a:rPr>
              <a:t>Use of the bias inventory created by the 2018 WSC Task Force: Celebrating Our Differences and Common </a:t>
            </a:r>
            <a:r>
              <a:rPr lang="en-US" dirty="0"/>
              <a:t>Purpose, to address</a:t>
            </a:r>
            <a:r>
              <a:rPr lang="en-US" b="0" i="0" u="none" strike="noStrike" cap="none" dirty="0">
                <a:effectLst/>
                <a:sym typeface="Arial"/>
              </a:rPr>
              <a:t> our Area’s biases</a:t>
            </a:r>
            <a:r>
              <a:rPr lang="en-US" dirty="0"/>
              <a:t>,</a:t>
            </a:r>
            <a:r>
              <a:rPr lang="en-US" b="0" i="0" u="none" strike="noStrike" cap="none" dirty="0">
                <a:effectLst/>
                <a:sym typeface="Arial"/>
              </a:rPr>
              <a:t> and challenge us to move out of our comfort zone.</a:t>
            </a:r>
            <a:r>
              <a:rPr lang="en-US" dirty="0"/>
              <a:t>   </a:t>
            </a:r>
          </a:p>
          <a:p>
            <a:pPr marL="628650" indent="-171450"/>
            <a:r>
              <a:rPr lang="en-US" b="0" i="0" u="none" strike="noStrike" cap="none" dirty="0">
                <a:effectLst/>
                <a:sym typeface="Arial"/>
              </a:rPr>
              <a:t>When conducting business meetings, or group conscience meetings, encourage the spiritual principles of participation and minority opinion—Concept Four and Five. </a:t>
            </a:r>
            <a:r>
              <a:rPr lang="en-US" dirty="0"/>
              <a:t>    </a:t>
            </a:r>
          </a:p>
          <a:p>
            <a:pPr marL="628650" indent="-171450"/>
            <a:r>
              <a:rPr lang="en-US" dirty="0"/>
              <a:t>Invite </a:t>
            </a:r>
            <a:r>
              <a:rPr lang="en-US" b="0" dirty="0"/>
              <a:t>diverse members </a:t>
            </a:r>
            <a:r>
              <a:rPr lang="en-US" dirty="0"/>
              <a:t>to speak at meetings and Area events.   </a:t>
            </a:r>
          </a:p>
          <a:p>
            <a:pPr marL="628650" indent="-171450"/>
            <a:r>
              <a:rPr lang="en-US" dirty="0"/>
              <a:t>Form Tradition study groups and take group inventories.</a:t>
            </a:r>
          </a:p>
          <a:p>
            <a:pPr marL="457200" indent="0">
              <a:buNone/>
            </a:pPr>
            <a:endParaRPr lang="en" dirty="0"/>
          </a:p>
          <a:p>
            <a:pPr marL="628650" indent="-171450"/>
            <a:endParaRPr lang="e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929927ab62_3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200" dirty="0"/>
              <a:t>Having goals, and a creating a vision for three to five years from now is important, so we don’t remain in the same place. Let’s face it, if you do not know where you are going, you might wind up somewhere else.  </a:t>
            </a:r>
            <a:r>
              <a:rPr lang="en" dirty="0"/>
              <a:t>Do we envision the future and set goals to reach the dream?  </a:t>
            </a:r>
          </a:p>
          <a:p>
            <a:pPr marL="0" indent="0">
              <a:buNone/>
            </a:pPr>
            <a:endParaRPr lang="en" dirty="0"/>
          </a:p>
          <a:p>
            <a:pPr marL="0" indent="0">
              <a:buNone/>
            </a:pPr>
            <a:r>
              <a:rPr lang="en" sz="1200" dirty="0"/>
              <a:t>Some strategies for setting goals are:</a:t>
            </a:r>
            <a:endParaRPr sz="1200" dirty="0"/>
          </a:p>
          <a:p>
            <a:pPr marL="0" lvl="0" indent="0" algn="l" rtl="0">
              <a:spcBef>
                <a:spcPts val="0"/>
              </a:spcBef>
              <a:spcAft>
                <a:spcPts val="0"/>
              </a:spcAft>
              <a:buNone/>
            </a:pPr>
            <a:endParaRPr sz="1200" dirty="0"/>
          </a:p>
          <a:p>
            <a:pPr marL="457200" lvl="0" indent="-304800" algn="l" rtl="0">
              <a:spcBef>
                <a:spcPts val="0"/>
              </a:spcBef>
              <a:spcAft>
                <a:spcPts val="0"/>
              </a:spcAft>
              <a:buSzPts val="1200"/>
              <a:buAutoNum type="arabicPeriod"/>
            </a:pPr>
            <a:r>
              <a:rPr lang="en" sz="1200" dirty="0"/>
              <a:t>Use KBDM and establish Thought Forces and Task Forces to develop an Envisioned Future (10-15 years), set Area goals (3-5 years), Area objectives (2-3 years), and Area strategies (1-2 years) to ensure the goals and objectives can be met.  </a:t>
            </a:r>
            <a:endParaRPr sz="1200" dirty="0"/>
          </a:p>
          <a:p>
            <a:pPr marL="457200" lvl="0" indent="-304800" algn="l" rtl="0">
              <a:spcBef>
                <a:spcPts val="0"/>
              </a:spcBef>
              <a:spcAft>
                <a:spcPts val="0"/>
              </a:spcAft>
              <a:buSzPts val="1200"/>
              <a:buAutoNum type="arabicPeriod"/>
            </a:pPr>
            <a:r>
              <a:rPr lang="en" sz="1200" dirty="0"/>
              <a:t>Use the 2020 WSC Fear of Change Thought Force (and their skit) to open the discussion on fear; so that Areas can replace the fear of the unknown, with our primary spiritual focus.</a:t>
            </a:r>
            <a:endParaRPr sz="1200" dirty="0"/>
          </a:p>
          <a:p>
            <a:pPr marL="457200" lvl="0" indent="-304800" algn="l" rtl="0">
              <a:spcBef>
                <a:spcPts val="0"/>
              </a:spcBef>
              <a:spcAft>
                <a:spcPts val="0"/>
              </a:spcAft>
              <a:buSzPts val="1200"/>
              <a:buAutoNum type="arabicPeriod"/>
            </a:pPr>
            <a:r>
              <a:rPr lang="en" sz="1200" dirty="0"/>
              <a:t>Review and update descriptions of coordinator and officer positions every three years. For example, an Area might need a Website Coordinator, a Technology Coordinator, or a Diversity Coordinator. </a:t>
            </a:r>
            <a:endParaRPr sz="1200" dirty="0"/>
          </a:p>
          <a:p>
            <a:pPr marL="0" lvl="0" indent="0" algn="l" rtl="0">
              <a:spcBef>
                <a:spcPts val="0"/>
              </a:spcBef>
              <a:spcAft>
                <a:spcPts val="0"/>
              </a:spcAft>
              <a:buNone/>
            </a:pPr>
            <a:endParaRPr sz="2200" b="1" dirty="0">
              <a:solidFill>
                <a:schemeClr val="dk2"/>
              </a:solidFill>
              <a:latin typeface="Comfortaa"/>
              <a:ea typeface="Comfortaa"/>
              <a:cs typeface="Comfortaa"/>
              <a:sym typeface="Comfortaa"/>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indent="0">
              <a:buNone/>
            </a:pPr>
            <a:r>
              <a:rPr lang="en" dirty="0"/>
              <a:t> </a:t>
            </a:r>
            <a:endParaRPr dirty="0"/>
          </a:p>
        </p:txBody>
      </p:sp>
      <p:sp>
        <p:nvSpPr>
          <p:cNvPr id="244" name="Google Shape;244;g929927ab62_3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29927ab62_3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929927ab62_3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fontAlgn="base">
              <a:buNone/>
            </a:pPr>
            <a:r>
              <a:rPr lang="en-US" dirty="0"/>
              <a:t>Goal setting, the use of technology, and strategic planning will help us to be more inclusive in our Areas.  We envision the result to be that </a:t>
            </a:r>
            <a:r>
              <a:rPr lang="en-US" b="0" u="none" dirty="0"/>
              <a:t>more</a:t>
            </a:r>
            <a:r>
              <a:rPr lang="en-US" dirty="0"/>
              <a:t> men, members of the </a:t>
            </a:r>
            <a:r>
              <a:rPr lang="en-US" sz="1100" b="0" i="0" u="none" strike="noStrike" cap="none" dirty="0">
                <a:solidFill>
                  <a:srgbClr val="000000"/>
                </a:solidFill>
                <a:effectLst/>
                <a:latin typeface="Arial"/>
                <a:ea typeface="Arial"/>
                <a:cs typeface="Arial"/>
                <a:sym typeface="Arial"/>
              </a:rPr>
              <a:t>LGBTQIA</a:t>
            </a:r>
            <a:r>
              <a:rPr lang="en-US" b="0" dirty="0"/>
              <a:t>+ community</a:t>
            </a:r>
            <a:r>
              <a:rPr lang="en-US" dirty="0"/>
              <a:t>, young people</a:t>
            </a:r>
            <a:r>
              <a:rPr lang="en-US" b="0" dirty="0"/>
              <a:t>, </a:t>
            </a:r>
            <a:r>
              <a:rPr lang="en-US" b="0" u="none" dirty="0"/>
              <a:t>ethnically diverse members, and people from different cultural,</a:t>
            </a:r>
            <a:r>
              <a:rPr lang="en-US" b="0" dirty="0"/>
              <a:t> </a:t>
            </a:r>
            <a:r>
              <a:rPr lang="en-US" dirty="0"/>
              <a:t>religious, socio-economic, and language-speaking backgrounds, will carry out service.</a:t>
            </a:r>
          </a:p>
          <a:p>
            <a:pPr marL="158750" indent="0">
              <a:buNone/>
            </a:pPr>
            <a:endParaRPr lang="en-US" dirty="0"/>
          </a:p>
          <a:p>
            <a:pPr marL="444500" indent="-285750"/>
            <a:r>
              <a:rPr lang="en-US" dirty="0"/>
              <a:t>Possible strategies to be more inclusive in our Areas might include:</a:t>
            </a:r>
          </a:p>
          <a:p>
            <a:pPr marL="1257300" lvl="1" indent="-342900">
              <a:buAutoNum type="arabicPeriod"/>
            </a:pPr>
            <a:r>
              <a:rPr lang="en-US" dirty="0"/>
              <a:t>Language interpretation and/or translation for all</a:t>
            </a:r>
          </a:p>
          <a:p>
            <a:pPr marL="1257300" lvl="1" indent="-342900">
              <a:buAutoNum type="arabicPeriod"/>
            </a:pPr>
            <a:r>
              <a:rPr lang="en-US" dirty="0"/>
              <a:t>Creation a Diversity Coordinator position.</a:t>
            </a:r>
          </a:p>
          <a:p>
            <a:pPr marL="158750" indent="0">
              <a:buNone/>
            </a:pPr>
            <a:endParaRPr lang="en-US" dirty="0"/>
          </a:p>
          <a:p>
            <a:r>
              <a:rPr lang="en-US" dirty="0"/>
              <a:t>Service strategies might include holding an Al-Anon Service Day or weekend and </a:t>
            </a:r>
            <a:r>
              <a:rPr lang="en-US" b="0" u="none" dirty="0"/>
              <a:t>considering</a:t>
            </a:r>
            <a:r>
              <a:rPr lang="en-US" dirty="0"/>
              <a:t> inviting WSO Staff or Volunteers to attend.</a:t>
            </a:r>
          </a:p>
          <a:p>
            <a:pPr marL="158750" indent="0">
              <a:buNone/>
            </a:pPr>
            <a:endParaRPr lang="en-US" dirty="0"/>
          </a:p>
          <a:p>
            <a:pPr marL="457200" lvl="0" indent="-298450"/>
            <a:r>
              <a:rPr lang="en-US" sz="1100" b="0" i="0" u="none" strike="noStrike" cap="none" dirty="0">
                <a:solidFill>
                  <a:srgbClr val="000000"/>
                </a:solidFill>
                <a:effectLst/>
                <a:latin typeface="Arial"/>
                <a:ea typeface="Arial"/>
                <a:cs typeface="Arial"/>
                <a:sym typeface="Arial"/>
              </a:rPr>
              <a:t>Technology has become an important tool for keeping members informed and involved, especially since the pandemic. Some strategies for Areas to expand the use of technology include:​</a:t>
            </a:r>
            <a:endParaRPr lang="en-US" sz="1200"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a:t>
            </a:r>
            <a:endParaRPr lang="en-US" sz="1200" b="0" dirty="0">
              <a:effectLst/>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Review and update (or create) the role of Area Technology Coordinator or Webmaster. ​</a:t>
            </a:r>
            <a:endParaRPr lang="en-US" sz="1100" b="0" i="0" u="none" strike="noStrike" cap="none" dirty="0">
              <a:solidFill>
                <a:srgbClr val="000000"/>
              </a:solidFill>
              <a:effectLst/>
              <a:latin typeface="Arial"/>
              <a:ea typeface="Arial"/>
              <a:cs typeface="Arial"/>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Incorporating technology into Area &amp; District meetings and establish hybrid and/or virtual Area meetings, so that all members can participate. </a:t>
            </a: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Utilize technology to make service, beyond the group level, easier to perform. ​</a:t>
            </a:r>
            <a:endParaRPr lang="en-US" sz="1100" b="0" i="0" u="none" strike="noStrike" cap="none" dirty="0">
              <a:solidFill>
                <a:srgbClr val="000000"/>
              </a:solidFill>
              <a:effectLst/>
              <a:latin typeface="Arial"/>
              <a:ea typeface="Arial"/>
              <a:cs typeface="Arial"/>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In order to ease the transition, create technology teams to provide training sessions prior to the meetings and ensure technical help is available during virtual meetings. ​</a:t>
            </a:r>
            <a:endParaRPr lang="en-US" sz="1100" b="0" i="0" u="none" strike="noStrike" cap="none" dirty="0">
              <a:solidFill>
                <a:srgbClr val="000000"/>
              </a:solidFill>
              <a:effectLst/>
              <a:latin typeface="Arial"/>
              <a:ea typeface="Arial"/>
              <a:cs typeface="Arial"/>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Develop discussion boards, so that all members of the Area structure can communicate and share information.  ​</a:t>
            </a:r>
            <a:endParaRPr lang="en-US" sz="1100" b="0" i="0" u="none" strike="noStrike" cap="none" dirty="0">
              <a:solidFill>
                <a:srgbClr val="000000"/>
              </a:solidFill>
              <a:effectLst/>
              <a:latin typeface="Arial"/>
              <a:ea typeface="Arial"/>
              <a:cs typeface="Arial"/>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Utilize technology to encourage multiple Areas to come together to share experience, strength, and hope. ​</a:t>
            </a:r>
            <a:endParaRPr lang="en-US" sz="1100" b="0" i="0" u="none" strike="noStrike" cap="none" dirty="0">
              <a:solidFill>
                <a:srgbClr val="000000"/>
              </a:solidFill>
              <a:effectLst/>
              <a:latin typeface="Arial"/>
              <a:ea typeface="Arial"/>
              <a:cs typeface="Arial"/>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Create an Area electronic </a:t>
            </a:r>
            <a:r>
              <a:rPr lang="en-US" dirty="0"/>
              <a:t>newsletter</a:t>
            </a:r>
            <a:r>
              <a:rPr lang="en-US" sz="1100" b="0" i="0" u="none" strike="noStrike" cap="none" dirty="0">
                <a:solidFill>
                  <a:srgbClr val="000000"/>
                </a:solidFill>
                <a:effectLst/>
                <a:latin typeface="Arial"/>
                <a:ea typeface="Arial"/>
                <a:cs typeface="Arial"/>
                <a:sym typeface="Arial"/>
              </a:rPr>
              <a:t> and make it available to all Area members, at all levels of Area service</a:t>
            </a:r>
            <a:r>
              <a:rPr lang="en-US" dirty="0"/>
              <a:t>,</a:t>
            </a:r>
            <a:r>
              <a:rPr lang="en-US" sz="1100" b="0" i="0" u="none" strike="noStrike" cap="none" dirty="0">
                <a:solidFill>
                  <a:srgbClr val="000000"/>
                </a:solidFill>
                <a:effectLst/>
                <a:latin typeface="Arial"/>
                <a:ea typeface="Arial"/>
                <a:cs typeface="Arial"/>
                <a:sym typeface="Arial"/>
              </a:rPr>
              <a:t> to improve communication and involvement of members. ​</a:t>
            </a:r>
            <a:endParaRPr lang="en-US" sz="1100" b="0" i="0" u="none" strike="noStrike" cap="none" dirty="0">
              <a:solidFill>
                <a:srgbClr val="000000"/>
              </a:solidFill>
              <a:effectLst/>
              <a:latin typeface="Arial"/>
              <a:ea typeface="Arial"/>
              <a:cs typeface="Arial"/>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Utilize technology to collect and distribute the Seventh Tradition.</a:t>
            </a:r>
            <a:endParaRPr lang="en-US" sz="1100" b="0" i="0" u="none" strike="noStrike" cap="none" dirty="0">
              <a:solidFill>
                <a:srgbClr val="000000"/>
              </a:solidFill>
              <a:effectLst/>
              <a:latin typeface="Arial"/>
              <a:ea typeface="Arial"/>
              <a:cs typeface="Arial"/>
            </a:endParaRPr>
          </a:p>
          <a:p>
            <a:pPr lvl="1" indent="-304800">
              <a:lnSpc>
                <a:spcPct val="115000"/>
              </a:lnSpc>
              <a:buSzPts val="1200"/>
              <a:buAutoNum type="arabicPeriod"/>
            </a:pPr>
            <a:endParaRPr lang="en" sz="1200" b="1" dirty="0">
              <a:solidFill>
                <a:srgbClr val="C00000"/>
              </a:solidFill>
            </a:endParaRPr>
          </a:p>
          <a:p>
            <a:pPr marL="0" lvl="0" indent="0" algn="l" rtl="0">
              <a:lnSpc>
                <a:spcPct val="80000"/>
              </a:lnSpc>
              <a:spcBef>
                <a:spcPts val="1200"/>
              </a:spcBef>
              <a:spcAft>
                <a:spcPts val="0"/>
              </a:spcAft>
              <a:buNone/>
            </a:pPr>
            <a:endParaRPr sz="1200" dirty="0">
              <a:solidFill>
                <a:srgbClr val="C00000"/>
              </a:solidFill>
            </a:endParaRPr>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929927ab62_3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fontAlgn="base">
              <a:buNone/>
            </a:pPr>
            <a:r>
              <a:rPr lang="en-US" sz="1100" b="0" i="0" u="none" strike="noStrike" cap="none" dirty="0">
                <a:solidFill>
                  <a:srgbClr val="000000"/>
                </a:solidFill>
                <a:effectLst/>
                <a:latin typeface="Arial"/>
                <a:ea typeface="Arial"/>
                <a:cs typeface="Arial"/>
                <a:sym typeface="Arial"/>
              </a:rPr>
              <a:t>Lois was Dreaming Big in 1951 when she and Anne ordered and mailed 1000 copies of </a:t>
            </a:r>
            <a:r>
              <a:rPr lang="en-US" sz="1100" b="0" i="1" u="none" strike="noStrike" cap="none" dirty="0">
                <a:solidFill>
                  <a:srgbClr val="000000"/>
                </a:solidFill>
                <a:effectLst/>
                <a:latin typeface="Arial"/>
                <a:ea typeface="Arial"/>
                <a:cs typeface="Arial"/>
                <a:sym typeface="Arial"/>
              </a:rPr>
              <a:t>Purpose and Suggestions for Al-Anon Family Groups </a:t>
            </a:r>
            <a:r>
              <a:rPr lang="en-US" sz="1100" b="0" i="0" u="none" strike="noStrike" cap="none" dirty="0">
                <a:solidFill>
                  <a:srgbClr val="000000"/>
                </a:solidFill>
                <a:effectLst/>
                <a:latin typeface="Arial"/>
                <a:ea typeface="Arial"/>
                <a:cs typeface="Arial"/>
                <a:sym typeface="Arial"/>
              </a:rPr>
              <a:t>(P-13) to groups.​</a:t>
            </a:r>
          </a:p>
          <a:p>
            <a:pPr marL="158750" indent="0" fontAlgn="base">
              <a:buNone/>
            </a:pPr>
            <a:r>
              <a:rPr lang="en-US"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endParaRPr>
          </a:p>
          <a:p>
            <a:pPr marL="158750" indent="0" fontAlgn="base">
              <a:buNone/>
            </a:pPr>
            <a:r>
              <a:rPr lang="en-US" sz="1100" b="0" i="0" u="none" strike="noStrike" cap="none" dirty="0">
                <a:solidFill>
                  <a:srgbClr val="000000"/>
                </a:solidFill>
                <a:effectLst/>
                <a:latin typeface="Arial"/>
                <a:ea typeface="Arial"/>
                <a:cs typeface="Arial"/>
                <a:sym typeface="Arial"/>
              </a:rPr>
              <a:t>When we do public outreach in our Areas, how can we dream big instead of just offering solutions? ​</a:t>
            </a:r>
            <a:endParaRPr lang="en-US" sz="1100" b="0" i="0" u="none" strike="noStrike" cap="none" dirty="0">
              <a:solidFill>
                <a:srgbClr val="000000"/>
              </a:solidFill>
              <a:effectLst/>
              <a:latin typeface="Arial"/>
              <a:ea typeface="Arial"/>
              <a:cs typeface="Arial"/>
            </a:endParaRPr>
          </a:p>
          <a:p>
            <a:pPr marL="158750" indent="0" fontAlgn="base">
              <a:buNone/>
            </a:pPr>
            <a:endParaRPr lang="en-US" sz="1100" b="0" i="0" u="none" strike="noStrike" cap="none" dirty="0">
              <a:solidFill>
                <a:srgbClr val="000000"/>
              </a:solidFill>
              <a:effectLst/>
              <a:latin typeface="Arial"/>
              <a:ea typeface="Arial"/>
              <a:cs typeface="Arial"/>
              <a:sym typeface="Arial"/>
            </a:endParaRPr>
          </a:p>
          <a:p>
            <a:pPr marL="457200" lvl="0" indent="-298450" fontAlgn="base"/>
            <a:r>
              <a:rPr lang="en-US" sz="1100" b="0" i="0" u="none" strike="noStrike" cap="none" dirty="0">
                <a:solidFill>
                  <a:srgbClr val="000000"/>
                </a:solidFill>
                <a:effectLst/>
                <a:latin typeface="Arial"/>
                <a:ea typeface="Arial"/>
                <a:cs typeface="Arial"/>
                <a:sym typeface="Arial"/>
              </a:rPr>
              <a:t>Network with other organizations in your Area who are seeking diversity through dialogue, leadership, and action. Consider creating cultural mentors in public outreach and c</a:t>
            </a:r>
            <a:r>
              <a:rPr lang="en-US" dirty="0"/>
              <a:t>onsider</a:t>
            </a:r>
            <a:r>
              <a:rPr lang="en-US" i="0" u="none" strike="noStrike" cap="none" dirty="0">
                <a:effectLst/>
                <a:sym typeface="Arial"/>
              </a:rPr>
              <a:t> electronic outreach to teens at middle and high school levels.</a:t>
            </a:r>
            <a:r>
              <a:rPr lang="en-US" sz="1100" b="1" i="0" u="none" strike="noStrike" cap="none" dirty="0">
                <a:solidFill>
                  <a:srgbClr val="000000"/>
                </a:solidFill>
                <a:effectLst/>
                <a:latin typeface="Arial"/>
                <a:ea typeface="Arial"/>
                <a:cs typeface="Arial"/>
                <a:sym typeface="Arial"/>
              </a:rPr>
              <a:t> ​</a:t>
            </a:r>
            <a:endParaRPr lang="en-US" sz="1100" b="1" i="0" u="none" strike="noStrike" cap="none" dirty="0">
              <a:solidFill>
                <a:srgbClr val="000000"/>
              </a:solidFill>
              <a:effectLst/>
              <a:latin typeface="Arial"/>
              <a:ea typeface="Arial"/>
              <a:cs typeface="Arial"/>
            </a:endParaRPr>
          </a:p>
          <a:p>
            <a:pPr fontAlgn="base"/>
            <a:r>
              <a:rPr lang="en-US" sz="1100" i="0" u="none" strike="noStrike" cap="none" dirty="0">
                <a:solidFill>
                  <a:srgbClr val="000000"/>
                </a:solidFill>
                <a:effectLst/>
                <a:latin typeface="Arial"/>
                <a:ea typeface="Arial"/>
                <a:cs typeface="Arial"/>
                <a:sym typeface="Arial"/>
              </a:rPr>
              <a:t>Create new groups to support various cultures.</a:t>
            </a:r>
            <a:r>
              <a:rPr lang="en-US" b="1" dirty="0"/>
              <a:t> </a:t>
            </a:r>
            <a:r>
              <a:rPr lang="en-US" dirty="0"/>
              <a:t>Encourage discussion regarding diversity and culture within our business meetings.</a:t>
            </a:r>
          </a:p>
          <a:p>
            <a:pPr marL="457200" lvl="0" indent="-298450"/>
            <a:r>
              <a:rPr lang="en-US" sz="1100" b="0" i="0" u="none" strike="noStrike" cap="none" dirty="0">
                <a:solidFill>
                  <a:srgbClr val="000000"/>
                </a:solidFill>
                <a:effectLst/>
                <a:latin typeface="Arial"/>
                <a:ea typeface="Arial"/>
                <a:cs typeface="Arial"/>
                <a:sym typeface="Arial"/>
              </a:rPr>
              <a:t>Support the Al-Anon Family Groups mobile app.​</a:t>
            </a:r>
            <a:endParaRPr lang="en-US" dirty="0"/>
          </a:p>
          <a:p>
            <a:pPr marL="457200" lvl="0" indent="-298450" fontAlgn="base"/>
            <a:r>
              <a:rPr lang="en-US" sz="1100" b="0" i="0" u="none" strike="noStrike" cap="none" dirty="0">
                <a:solidFill>
                  <a:srgbClr val="000000"/>
                </a:solidFill>
                <a:effectLst/>
                <a:latin typeface="Arial"/>
                <a:ea typeface="Arial"/>
                <a:cs typeface="Arial"/>
                <a:sym typeface="Arial"/>
              </a:rPr>
              <a:t>Use WSO digital media at health fairs and community events and/or to send electronic messages to professionals.​</a:t>
            </a:r>
            <a:endParaRPr lang="en-US" sz="1100" b="0" i="0" u="none" strike="noStrike" cap="none" dirty="0">
              <a:solidFill>
                <a:srgbClr val="000000"/>
              </a:solidFill>
              <a:effectLst/>
              <a:latin typeface="Arial"/>
              <a:ea typeface="Arial"/>
              <a:cs typeface="Arial"/>
            </a:endParaRPr>
          </a:p>
          <a:p>
            <a:pPr marL="628650" lvl="0" indent="-171450" algn="l" rtl="0">
              <a:spcBef>
                <a:spcPts val="0"/>
              </a:spcBef>
              <a:spcAft>
                <a:spcPts val="0"/>
              </a:spcAft>
            </a:pPr>
            <a:endParaRPr dirty="0">
              <a:solidFill>
                <a:srgbClr val="FF0000"/>
              </a:solidFill>
            </a:endParaRPr>
          </a:p>
          <a:p>
            <a:pPr marL="0" lvl="0" indent="0" algn="l" rtl="0">
              <a:spcBef>
                <a:spcPts val="0"/>
              </a:spcBef>
              <a:spcAft>
                <a:spcPts val="0"/>
              </a:spcAft>
              <a:buFontTx/>
              <a:buNone/>
            </a:pPr>
            <a:endParaRPr dirty="0"/>
          </a:p>
          <a:p>
            <a:pPr marL="0" lvl="0" indent="0" algn="l" rtl="0">
              <a:spcBef>
                <a:spcPts val="1000"/>
              </a:spcBef>
              <a:spcAft>
                <a:spcPts val="0"/>
              </a:spcAft>
              <a:buNone/>
            </a:pPr>
            <a:endParaRPr dirty="0">
              <a:solidFill>
                <a:srgbClr val="FF0000"/>
              </a:solidFill>
            </a:endParaRPr>
          </a:p>
          <a:p>
            <a:pPr marL="0" lvl="0" indent="0" algn="l" rtl="0">
              <a:spcBef>
                <a:spcPts val="1000"/>
              </a:spcBef>
              <a:spcAft>
                <a:spcPts val="0"/>
              </a:spcAft>
              <a:buNone/>
            </a:pPr>
            <a:endParaRPr dirty="0"/>
          </a:p>
          <a:p>
            <a:pPr marL="0" lvl="0" indent="0" algn="l" rtl="0">
              <a:spcBef>
                <a:spcPts val="0"/>
              </a:spcBef>
              <a:spcAft>
                <a:spcPts val="0"/>
              </a:spcAft>
              <a:buNone/>
            </a:pPr>
            <a:endParaRPr b="1" dirty="0"/>
          </a:p>
        </p:txBody>
      </p:sp>
      <p:sp>
        <p:nvSpPr>
          <p:cNvPr id="264" name="Google Shape;264;g929927ab62_3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Thank you,  </a:t>
            </a:r>
          </a:p>
          <a:p>
            <a:pPr>
              <a:buNone/>
            </a:pPr>
            <a:endParaRPr lang="en-US" dirty="0"/>
          </a:p>
          <a:p>
            <a:pPr>
              <a:buNone/>
            </a:pPr>
            <a:r>
              <a:rPr lang="en-US" dirty="0"/>
              <a:t>That concludes our presentation. We would now like to hear your thoughts.  </a:t>
            </a:r>
          </a:p>
          <a:p>
            <a:pPr>
              <a:buNone/>
            </a:pPr>
            <a:r>
              <a:rPr lang="en-US" dirty="0"/>
              <a:t>How will your Area look in 5, 10, 20, or 30 years?  </a:t>
            </a:r>
          </a:p>
          <a:p>
            <a:pPr>
              <a:buNone/>
            </a:pPr>
            <a:r>
              <a:rPr lang="en-US" dirty="0"/>
              <a:t>What strategies will you use to overcome the barriers to change, so you can achieve your Area’s envisioned future? </a:t>
            </a:r>
          </a:p>
          <a:p>
            <a:pPr>
              <a:buNone/>
            </a:pPr>
            <a:r>
              <a:rPr lang="en-US" dirty="0"/>
              <a:t> </a:t>
            </a:r>
          </a:p>
          <a:p>
            <a:pPr>
              <a:buNone/>
            </a:pPr>
            <a:r>
              <a:rPr lang="en-US" dirty="0"/>
              <a:t>See Discussion Handout distributed </a:t>
            </a:r>
            <a:r>
              <a:rPr lang="en-US"/>
              <a:t>before Conference</a:t>
            </a:r>
            <a:r>
              <a:rPr lang="en-US" dirty="0"/>
              <a:t>/presentation.</a:t>
            </a:r>
          </a:p>
          <a:p>
            <a:pPr>
              <a:buNone/>
            </a:pPr>
            <a:endParaRPr lang="en-US" dirty="0">
              <a:latin typeface="Calibri"/>
              <a:cs typeface="Calibri"/>
            </a:endParaRPr>
          </a:p>
        </p:txBody>
      </p:sp>
    </p:spTree>
    <p:extLst>
      <p:ext uri="{BB962C8B-B14F-4D97-AF65-F5344CB8AC3E}">
        <p14:creationId xmlns:p14="http://schemas.microsoft.com/office/powerpoint/2010/main" val="6611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681830b2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681830b2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1">
              <a:buNone/>
            </a:pPr>
            <a:endParaRPr lang="en-US" dirty="0"/>
          </a:p>
          <a:p>
            <a:pPr marL="0" indent="0">
              <a:buFontTx/>
              <a:buNone/>
            </a:pPr>
            <a:r>
              <a:rPr lang="en-US" dirty="0"/>
              <a:t>The first part of our charge was to look at our Areas’ histories and see what had to change or evolve. Since alcoholism has no demographic, societal, or economic boundaries, the makeup of our Areas has changed over the last 70 years. Our membership has evolved from being wives of alcoholics to children, spouses, friends, colleagues, and partners, to name a few. However, our membership is still predominately white. Looking at our histories, we found that many of the barriers that existed in 1951 still exist today. Communication has evolved from making telephone calls, writing letters, and sending post cards to groups and Districts, to communicating through emails, blogs, and Area websites.  </a:t>
            </a:r>
            <a:endParaRPr lang="en-US" dirty="0">
              <a:solidFill>
                <a:srgbClr val="158158"/>
              </a:solidFill>
            </a:endParaRPr>
          </a:p>
          <a:p>
            <a:pPr>
              <a:buNone/>
            </a:pPr>
            <a:endParaRPr lang="en-US" dirty="0"/>
          </a:p>
          <a:p>
            <a:pPr marL="0" indent="0">
              <a:buNone/>
            </a:pPr>
            <a:r>
              <a:rPr lang="en-US" dirty="0"/>
              <a:t>Today, technology has made meetings more available to lone members, changed our Area’s public outreach strategies, and made communication between groups, Districts, and Areas more fluid and timelier. To be more inclusive, Areas have had to rethink requirements for service positions and/or create new service positions. While attitudes, biases, and perspectives have somewhat changed in our Areas, we still have more growth to experience.</a:t>
            </a:r>
          </a:p>
          <a:p>
            <a:pPr lvl="1" indent="-323850">
              <a:buClr>
                <a:schemeClr val="dk1"/>
              </a:buClr>
              <a:buSzPts val="1500"/>
              <a:buFont typeface="Calibri"/>
              <a:buChar char="○"/>
            </a:pPr>
            <a:endParaRPr lang="en-US" sz="1800" dirty="0">
              <a:solidFill>
                <a:schemeClr val="dk1"/>
              </a:solidFill>
              <a:latin typeface="Calibri"/>
              <a:ea typeface="Calibri"/>
              <a:cs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681830b2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681830b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 sz="1200" dirty="0">
                <a:solidFill>
                  <a:schemeClr val="dk1"/>
                </a:solidFill>
              </a:rPr>
              <a:t>After looking at our Areas' histories, we discussed what must stay constant in Al-Anon. We decided that the three Legacies, the Spiritual Principles, and the program of love must remain constant. Spiritual Principles include: love, autonomy, participation, listening, courage, safety, acceptance, spiritual program—not religious, diversity, good leadership, fellowship of equals, Service Sponsors, unity, trust, live in abundance, ever widening the circle, compassion, respect, open mindedness (</a:t>
            </a:r>
            <a:r>
              <a:rPr lang="en" sz="1200" i="1" dirty="0">
                <a:solidFill>
                  <a:schemeClr val="dk1"/>
                </a:solidFill>
              </a:rPr>
              <a:t>i.e., </a:t>
            </a:r>
            <a:r>
              <a:rPr lang="en" sz="1200" dirty="0">
                <a:solidFill>
                  <a:schemeClr val="dk1"/>
                </a:solidFill>
              </a:rPr>
              <a:t>being nimble, flexible). </a:t>
            </a:r>
            <a:endParaRPr lang="en" dirty="0">
              <a:solidFill>
                <a:schemeClr val="dk1"/>
              </a:solidFill>
            </a:endParaRPr>
          </a:p>
          <a:p>
            <a:pPr marL="0" indent="0">
              <a:buNone/>
            </a:pPr>
            <a:endParaRPr lang="en" sz="1200" dirty="0">
              <a:solidFill>
                <a:schemeClr val="dk1"/>
              </a:solidFill>
            </a:endParaRPr>
          </a:p>
          <a:p>
            <a:pPr marL="0" indent="0">
              <a:buClr>
                <a:schemeClr val="dk1"/>
              </a:buClr>
              <a:buNone/>
            </a:pPr>
            <a:r>
              <a:rPr lang="en" sz="1200" dirty="0">
                <a:solidFill>
                  <a:schemeClr val="dk1"/>
                </a:solidFill>
              </a:rPr>
              <a:t>As Lois stated</a:t>
            </a:r>
            <a:r>
              <a:rPr lang="en" sz="1200" i="1" dirty="0">
                <a:solidFill>
                  <a:schemeClr val="dk1"/>
                </a:solidFill>
              </a:rPr>
              <a:t> </a:t>
            </a:r>
            <a:r>
              <a:rPr lang="en" sz="1200" i="0" dirty="0">
                <a:solidFill>
                  <a:schemeClr val="dk1"/>
                </a:solidFill>
              </a:rPr>
              <a:t>in</a:t>
            </a:r>
            <a:r>
              <a:rPr lang="en" sz="1200" i="1" dirty="0">
                <a:solidFill>
                  <a:schemeClr val="dk1"/>
                </a:solidFill>
              </a:rPr>
              <a:t> Lois Remembers </a:t>
            </a:r>
            <a:r>
              <a:rPr lang="en" sz="1200" i="0" dirty="0">
                <a:solidFill>
                  <a:schemeClr val="dk1"/>
                </a:solidFill>
              </a:rPr>
              <a:t>(B-7)</a:t>
            </a:r>
            <a:r>
              <a:rPr lang="en" sz="1200" i="1" dirty="0">
                <a:solidFill>
                  <a:schemeClr val="dk1"/>
                </a:solidFill>
              </a:rPr>
              <a:t>,</a:t>
            </a:r>
            <a:r>
              <a:rPr lang="en" sz="1200" dirty="0">
                <a:solidFill>
                  <a:schemeClr val="dk1"/>
                </a:solidFill>
              </a:rPr>
              <a:t> “</a:t>
            </a:r>
            <a:r>
              <a:rPr lang="en" sz="1200" b="0" dirty="0">
                <a:solidFill>
                  <a:schemeClr val="dk1"/>
                </a:solidFill>
              </a:rPr>
              <a:t>These [spiritual] principles must continue to grow or we as a society will perish. For stagnation is retrogression. There is no standing still” (</a:t>
            </a:r>
            <a:r>
              <a:rPr lang="en" sz="1200" i="0" dirty="0">
                <a:solidFill>
                  <a:schemeClr val="dk1"/>
                </a:solidFill>
              </a:rPr>
              <a:t>pg. 195). </a:t>
            </a:r>
            <a:endParaRPr lang="en" sz="1200" i="1" dirty="0">
              <a:solidFill>
                <a:schemeClr val="dk1"/>
              </a:solidFill>
            </a:endParaRPr>
          </a:p>
          <a:p>
            <a:pPr marL="0" indent="0">
              <a:buClr>
                <a:schemeClr val="dk1"/>
              </a:buClr>
              <a:buNone/>
            </a:pPr>
            <a:endParaRPr lang="en" sz="1200"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681830b24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681830b24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90000"/>
              </a:lnSpc>
              <a:spcBef>
                <a:spcPts val="800"/>
              </a:spcBef>
              <a:buNone/>
            </a:pPr>
            <a:r>
              <a:rPr lang="en" sz="1200" dirty="0"/>
              <a:t>The next portion of our charge was to envision how our Areas would look in 5, 10, and 20 years.  Five years from now, during the 75th birthday of Al-Anon, we envision an extension of the technology that began in 2020.</a:t>
            </a:r>
            <a:endParaRPr lang="en-US" sz="1200" i="1" dirty="0">
              <a:solidFill>
                <a:srgbClr val="0000FF"/>
              </a:solidFill>
            </a:endParaRPr>
          </a:p>
          <a:p>
            <a:pPr marL="0" indent="0">
              <a:lnSpc>
                <a:spcPct val="90000"/>
              </a:lnSpc>
              <a:spcBef>
                <a:spcPts val="800"/>
              </a:spcBef>
              <a:buNone/>
            </a:pPr>
            <a:r>
              <a:rPr lang="en" sz="1200" dirty="0"/>
              <a:t>  </a:t>
            </a:r>
            <a:endParaRPr lang="en-US" sz="1200" i="1" dirty="0">
              <a:solidFill>
                <a:srgbClr val="0000FF"/>
              </a:solidFill>
            </a:endParaRPr>
          </a:p>
          <a:p>
            <a:pPr marL="285750" indent="-285750">
              <a:lnSpc>
                <a:spcPct val="90000"/>
              </a:lnSpc>
              <a:spcBef>
                <a:spcPts val="800"/>
              </a:spcBef>
            </a:pPr>
            <a:r>
              <a:rPr lang="en" sz="1200" dirty="0"/>
              <a:t>We will see the addition of hybrid </a:t>
            </a:r>
            <a:r>
              <a:rPr lang="en" sz="1200" dirty="0">
                <a:solidFill>
                  <a:schemeClr val="dk1"/>
                </a:solidFill>
              </a:rPr>
              <a:t>communication </a:t>
            </a:r>
            <a:r>
              <a:rPr lang="en" sz="1200" dirty="0"/>
              <a:t>(a combination of face-to-face and virtual meetings) </a:t>
            </a:r>
            <a:r>
              <a:rPr lang="en" sz="1200" dirty="0">
                <a:solidFill>
                  <a:schemeClr val="dk1"/>
                </a:solidFill>
              </a:rPr>
              <a:t>in group, District and Area meetings</a:t>
            </a:r>
            <a:r>
              <a:rPr lang="en" sz="1200" dirty="0"/>
              <a:t>, while incorporating language interpretation and translation for all. </a:t>
            </a:r>
          </a:p>
          <a:p>
            <a:pPr marL="742950" lvl="1" indent="-285750">
              <a:lnSpc>
                <a:spcPct val="90000"/>
              </a:lnSpc>
              <a:spcBef>
                <a:spcPts val="800"/>
              </a:spcBef>
            </a:pPr>
            <a:r>
              <a:rPr lang="en" sz="1200" dirty="0"/>
              <a:t>We see the Area Delegates attend two World Service Conferences a year, one being virtual and one being face-to-face. </a:t>
            </a:r>
            <a:endParaRPr lang="en-US" sz="1200" i="1" dirty="0">
              <a:solidFill>
                <a:srgbClr val="0000FF"/>
              </a:solidFill>
            </a:endParaRPr>
          </a:p>
          <a:p>
            <a:pPr marL="742950" lvl="1" indent="-285750">
              <a:lnSpc>
                <a:spcPct val="90000"/>
              </a:lnSpc>
              <a:spcBef>
                <a:spcPts val="800"/>
              </a:spcBef>
            </a:pPr>
            <a:r>
              <a:rPr lang="en" sz="1200" b="0" dirty="0"/>
              <a:t>And we will see hybrid groups and electronic meetings become part of the Area service structure. In addition, hybrid groups are registered</a:t>
            </a:r>
            <a:r>
              <a:rPr lang="en" sz="1200" b="1" dirty="0"/>
              <a:t> </a:t>
            </a:r>
            <a:r>
              <a:rPr lang="en" sz="1200" b="0" dirty="0"/>
              <a:t>and</a:t>
            </a:r>
            <a:r>
              <a:rPr lang="en" sz="1200" b="1" dirty="0"/>
              <a:t> </a:t>
            </a:r>
            <a:r>
              <a:rPr lang="en" sz="1200" b="0" dirty="0"/>
              <a:t>contribute representatives for District and Area positions</a:t>
            </a:r>
            <a:r>
              <a:rPr lang="en" sz="1200" b="1" dirty="0"/>
              <a:t>. </a:t>
            </a:r>
            <a:endParaRPr lang="en" sz="1200" dirty="0"/>
          </a:p>
          <a:p>
            <a:pPr marL="285750" marR="0" lvl="0" indent="-285750" algn="l" defTabSz="914400" rtl="0" eaLnBrk="1" fontAlgn="auto" latinLnBrk="0" hangingPunct="1">
              <a:lnSpc>
                <a:spcPct val="90000"/>
              </a:lnSpc>
              <a:spcBef>
                <a:spcPts val="800"/>
              </a:spcBef>
              <a:spcAft>
                <a:spcPts val="0"/>
              </a:spcAft>
              <a:buClr>
                <a:srgbClr val="000000"/>
              </a:buClr>
              <a:buSzPts val="1100"/>
              <a:buFont typeface="Arial"/>
              <a:buChar char="●"/>
              <a:tabLst/>
              <a:defRPr/>
            </a:pPr>
            <a:r>
              <a:rPr lang="en" sz="1200" dirty="0"/>
              <a:t>It is envisioned that Al-Anon brings hope and solutions for anyone where alcoholism is a problem.</a:t>
            </a:r>
          </a:p>
          <a:p>
            <a:pPr marL="285750" marR="0" lvl="0" indent="-285750" algn="l" defTabSz="914400" rtl="0" eaLnBrk="1" fontAlgn="auto" latinLnBrk="0" hangingPunct="1">
              <a:lnSpc>
                <a:spcPct val="90000"/>
              </a:lnSpc>
              <a:spcBef>
                <a:spcPts val="800"/>
              </a:spcBef>
              <a:spcAft>
                <a:spcPts val="0"/>
              </a:spcAft>
              <a:buClr>
                <a:srgbClr val="000000"/>
              </a:buClr>
              <a:buSzPts val="1100"/>
              <a:buFont typeface="Arial"/>
              <a:buChar char="●"/>
              <a:tabLst/>
              <a:defRPr/>
            </a:pPr>
            <a:r>
              <a:rPr lang="en" sz="1200" dirty="0"/>
              <a:t>Alateens are transitioned smoothly into Al-Anon meetings.</a:t>
            </a:r>
          </a:p>
          <a:p>
            <a:pPr marL="285750" marR="0" lvl="0" indent="-285750" algn="l" defTabSz="914400" rtl="0" eaLnBrk="1" fontAlgn="auto" latinLnBrk="0" hangingPunct="1">
              <a:lnSpc>
                <a:spcPct val="90000"/>
              </a:lnSpc>
              <a:spcBef>
                <a:spcPts val="800"/>
              </a:spcBef>
              <a:spcAft>
                <a:spcPts val="0"/>
              </a:spcAft>
              <a:buClr>
                <a:srgbClr val="000000"/>
              </a:buClr>
              <a:buSzPts val="1100"/>
              <a:buFont typeface="Arial"/>
              <a:buChar char="●"/>
              <a:tabLst/>
              <a:defRPr/>
            </a:pPr>
            <a:r>
              <a:rPr lang="en" sz="1200" dirty="0"/>
              <a:t>And technology-enhanced Assemblies show an increase in attendance, with young people participating, and a diverse group of members serving in service positions. Similarly, coordinator positions will have expanded to include a technology coordinator and a diversity coordinator.   </a:t>
            </a:r>
            <a:endParaRPr lang="en-US" sz="1200" i="1" dirty="0">
              <a:solidFill>
                <a:srgbClr val="0000FF"/>
              </a:solidFill>
            </a:endParaRPr>
          </a:p>
          <a:p>
            <a:pPr marL="285750" indent="-285750">
              <a:lnSpc>
                <a:spcPct val="90000"/>
              </a:lnSpc>
              <a:spcBef>
                <a:spcPts val="800"/>
              </a:spcBef>
            </a:pPr>
            <a:endParaRPr lang="en-US" sz="1200" i="1" dirty="0">
              <a:solidFill>
                <a:srgbClr val="0000FF"/>
              </a:solidFill>
            </a:endParaRPr>
          </a:p>
          <a:p>
            <a:pPr marL="0" indent="0">
              <a:lnSpc>
                <a:spcPct val="90000"/>
              </a:lnSpc>
              <a:spcBef>
                <a:spcPts val="800"/>
              </a:spcBef>
              <a:buNone/>
            </a:pPr>
            <a:endParaRPr lang="en" i="1" dirty="0">
              <a:solidFill>
                <a:srgbClr val="0000FF"/>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681830b24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681830b24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22727"/>
              </a:lnSpc>
              <a:spcBef>
                <a:spcPts val="200"/>
              </a:spcBef>
              <a:spcAft>
                <a:spcPts val="200"/>
              </a:spcAft>
              <a:buNone/>
            </a:pPr>
            <a:r>
              <a:rPr lang="en-US" sz="1200" dirty="0">
                <a:solidFill>
                  <a:schemeClr val="dk1"/>
                </a:solidFill>
              </a:rPr>
              <a:t>In 2031, 10 years from today, we envision that Area Al-Anon members will be younger and from diverse ethnic, cultural, and societal backgrounds.  </a:t>
            </a:r>
            <a:endParaRPr lang="en-US" dirty="0"/>
          </a:p>
          <a:p>
            <a:pPr marL="285750" indent="-285750">
              <a:lnSpc>
                <a:spcPct val="122727"/>
              </a:lnSpc>
              <a:spcBef>
                <a:spcPts val="200"/>
              </a:spcBef>
              <a:spcAft>
                <a:spcPts val="200"/>
              </a:spcAft>
            </a:pPr>
            <a:r>
              <a:rPr lang="en-US" sz="1200" dirty="0">
                <a:solidFill>
                  <a:schemeClr val="dk1"/>
                </a:solidFill>
              </a:rPr>
              <a:t>Dynamic, integrative virtual communication platforms are used by the links of service.  </a:t>
            </a:r>
            <a:endParaRPr lang="en-US" dirty="0">
              <a:solidFill>
                <a:schemeClr val="dk1"/>
              </a:solidFill>
            </a:endParaRPr>
          </a:p>
          <a:p>
            <a:pPr marL="285750" indent="-285750">
              <a:lnSpc>
                <a:spcPct val="122727"/>
              </a:lnSpc>
              <a:spcBef>
                <a:spcPts val="200"/>
              </a:spcBef>
              <a:spcAft>
                <a:spcPts val="200"/>
              </a:spcAft>
            </a:pPr>
            <a:r>
              <a:rPr lang="en-US" sz="1200" dirty="0">
                <a:solidFill>
                  <a:schemeClr val="dk1"/>
                </a:solidFill>
              </a:rPr>
              <a:t>Evolving service positions have resulted in greater participation at the District and Area level. For example, it is envisioned at the Area level over 50% of groups are represented at Assembly and more than 90% of Districts in an Area have District Representatives.  </a:t>
            </a:r>
            <a:endParaRPr lang="en-US" dirty="0">
              <a:solidFill>
                <a:schemeClr val="dk1"/>
              </a:solidFill>
            </a:endParaRPr>
          </a:p>
          <a:p>
            <a:pPr marL="285750" indent="-285750">
              <a:lnSpc>
                <a:spcPct val="122727"/>
              </a:lnSpc>
              <a:spcBef>
                <a:spcPts val="200"/>
              </a:spcBef>
              <a:spcAft>
                <a:spcPts val="200"/>
              </a:spcAft>
            </a:pPr>
            <a:r>
              <a:rPr lang="en-US" dirty="0"/>
              <a:t>Last, but not least, through virtual and face-to-face public outreach, Al-Anon is the first tool professionals recommend to help the families and friends of alcoholics.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681830b24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681830b24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 sz="1200" dirty="0"/>
              <a:t>20 years from now in 2041, the 90th Birthday of Al-Anon, it is an inspiring year, as our membership has grown and become even more diverse.  In our Areas, members have a variety of meetings to choose from, and routinely stay connected to the Area service structure.  Electronic groups are directly linked to the service structure: Districts, Areas, Regions and/or Zones. </a:t>
            </a:r>
            <a:r>
              <a:rPr lang="en" sz="1200" dirty="0">
                <a:solidFill>
                  <a:schemeClr val="dk1"/>
                </a:solidFill>
              </a:rPr>
              <a:t> </a:t>
            </a:r>
          </a:p>
          <a:p>
            <a:pPr marL="0" indent="0">
              <a:buClr>
                <a:schemeClr val="dk1"/>
              </a:buClr>
              <a:buNone/>
            </a:pPr>
            <a:endParaRPr lang="en" sz="1200" b="1" dirty="0">
              <a:solidFill>
                <a:schemeClr val="dk1"/>
              </a:solidFill>
            </a:endParaRPr>
          </a:p>
          <a:p>
            <a:pPr marL="0" indent="0">
              <a:spcBef>
                <a:spcPts val="200"/>
              </a:spcBef>
              <a:spcAft>
                <a:spcPts val="200"/>
              </a:spcAft>
              <a:buClr>
                <a:schemeClr val="dk1"/>
              </a:buClr>
              <a:buNone/>
            </a:pPr>
            <a:endParaRPr lang="en-US" sz="1200" dirty="0"/>
          </a:p>
          <a:p>
            <a:pPr marL="0" lvl="0" indent="0" algn="l" rtl="0">
              <a:lnSpc>
                <a:spcPct val="100000"/>
              </a:lnSpc>
              <a:spcBef>
                <a:spcPts val="200"/>
              </a:spcBef>
              <a:spcAft>
                <a:spcPts val="200"/>
              </a:spcAft>
              <a:buNone/>
            </a:pPr>
            <a:endParaRPr lang="en-US" sz="1200" dirty="0"/>
          </a:p>
          <a:p>
            <a:pPr marL="0" lvl="0" indent="0" algn="l" rtl="0">
              <a:lnSpc>
                <a:spcPct val="100000"/>
              </a:lnSpc>
              <a:spcBef>
                <a:spcPts val="200"/>
              </a:spcBef>
              <a:spcAft>
                <a:spcPts val="200"/>
              </a:spcAft>
              <a:buNone/>
            </a:pPr>
            <a:endParaRPr 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681830b24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600" b="0" i="0" u="none" strike="noStrike" cap="none" dirty="0">
                <a:solidFill>
                  <a:srgbClr val="000000"/>
                </a:solidFill>
                <a:effectLst/>
                <a:latin typeface="Arial"/>
                <a:ea typeface="Arial"/>
                <a:cs typeface="Arial"/>
                <a:sym typeface="Arial"/>
              </a:rPr>
              <a:t>After dreaming about how we wanted the future to look</a:t>
            </a:r>
            <a:r>
              <a:rPr lang="en-US" sz="1600" dirty="0"/>
              <a:t>,</a:t>
            </a:r>
            <a:r>
              <a:rPr lang="en-US" sz="1600" b="0" i="0" u="none" strike="noStrike" cap="none" dirty="0">
                <a:solidFill>
                  <a:srgbClr val="000000"/>
                </a:solidFill>
                <a:effectLst/>
                <a:latin typeface="Arial"/>
                <a:ea typeface="Arial"/>
                <a:cs typeface="Arial"/>
                <a:sym typeface="Arial"/>
              </a:rPr>
              <a:t> we con</a:t>
            </a:r>
            <a:r>
              <a:rPr lang="en-US" sz="1600" i="0" u="none" strike="noStrike" cap="none" dirty="0">
                <a:solidFill>
                  <a:srgbClr val="000000"/>
                </a:solidFill>
                <a:effectLst/>
                <a:latin typeface="Arial"/>
                <a:ea typeface="Arial"/>
                <a:cs typeface="Arial"/>
                <a:sym typeface="Arial"/>
              </a:rPr>
              <a:t>sidered what some of the barriers </a:t>
            </a:r>
            <a:r>
              <a:rPr lang="en-US" sz="1600" dirty="0"/>
              <a:t>are that</a:t>
            </a:r>
            <a:r>
              <a:rPr lang="en-US" sz="1600" i="0" u="none" strike="noStrike" cap="none" dirty="0">
                <a:solidFill>
                  <a:srgbClr val="000000"/>
                </a:solidFill>
                <a:effectLst/>
                <a:latin typeface="Arial"/>
                <a:ea typeface="Arial"/>
                <a:cs typeface="Arial"/>
                <a:sym typeface="Arial"/>
              </a:rPr>
              <a:t> keep us from achieving those goals</a:t>
            </a:r>
            <a:r>
              <a:rPr lang="en-US" sz="1600" dirty="0"/>
              <a:t>.</a:t>
            </a:r>
            <a:r>
              <a:rPr lang="en-US" sz="1600" i="0" u="none" strike="noStrike" cap="none" dirty="0">
                <a:solidFill>
                  <a:srgbClr val="000000"/>
                </a:solidFill>
                <a:effectLst/>
                <a:latin typeface="Arial"/>
                <a:ea typeface="Arial"/>
                <a:cs typeface="Arial"/>
                <a:sym typeface="Arial"/>
              </a:rPr>
              <a:t> In order to move forward, and to “Dream Big,” we in Al-Anon must not be a</a:t>
            </a:r>
            <a:r>
              <a:rPr lang="en-US" sz="1600" i="0" u="none" cap="none" dirty="0">
                <a:solidFill>
                  <a:srgbClr val="000000"/>
                </a:solidFill>
                <a:effectLst/>
                <a:latin typeface="Arial"/>
                <a:ea typeface="Arial"/>
                <a:cs typeface="Arial"/>
                <a:sym typeface="Arial"/>
              </a:rPr>
              <a:t>f</a:t>
            </a:r>
            <a:r>
              <a:rPr lang="en-US" sz="1600" i="0" u="none" strike="noStrike" cap="none" dirty="0">
                <a:solidFill>
                  <a:srgbClr val="000000"/>
                </a:solidFill>
                <a:effectLst/>
                <a:latin typeface="Arial"/>
                <a:ea typeface="Arial"/>
                <a:cs typeface="Arial"/>
                <a:sym typeface="Arial"/>
              </a:rPr>
              <a:t>raid. </a:t>
            </a:r>
            <a:endParaRPr lang="en-US" sz="1600" i="0" u="none" strike="noStrike" cap="none" dirty="0">
              <a:solidFill>
                <a:srgbClr val="000000"/>
              </a:solidFill>
              <a:effectLst/>
              <a:latin typeface="Arial"/>
              <a:ea typeface="Arial"/>
              <a:cs typeface="Arial"/>
            </a:endParaRPr>
          </a:p>
          <a:p>
            <a:pPr marL="158750" indent="0">
              <a:buNone/>
            </a:pPr>
            <a:r>
              <a:rPr lang="en-US" sz="1600" i="0" u="none" strike="noStrike" cap="none" dirty="0">
                <a:solidFill>
                  <a:srgbClr val="000000"/>
                </a:solidFill>
                <a:effectLst/>
                <a:latin typeface="Arial"/>
                <a:ea typeface="Arial"/>
                <a:cs typeface="Arial"/>
                <a:sym typeface="Arial"/>
              </a:rPr>
              <a:t> </a:t>
            </a:r>
            <a:endParaRPr lang="en-US" sz="1600" i="0" u="none" strike="noStrike" cap="none" dirty="0">
              <a:solidFill>
                <a:srgbClr val="000000"/>
              </a:solidFill>
              <a:effectLst/>
              <a:latin typeface="Arial"/>
              <a:ea typeface="Arial"/>
              <a:cs typeface="Arial"/>
            </a:endParaRPr>
          </a:p>
          <a:p>
            <a:pPr marL="158750" indent="0">
              <a:buNone/>
            </a:pPr>
            <a:r>
              <a:rPr lang="en-US" sz="1600" i="0" u="none" strike="noStrike" cap="none" dirty="0">
                <a:solidFill>
                  <a:srgbClr val="000000"/>
                </a:solidFill>
                <a:effectLst/>
                <a:latin typeface="Arial"/>
                <a:ea typeface="Arial"/>
                <a:cs typeface="Arial"/>
                <a:sym typeface="Arial"/>
              </a:rPr>
              <a:t>“Living with the fear of what might happen can be emotional </a:t>
            </a:r>
            <a:r>
              <a:rPr lang="en-US" sz="1600" dirty="0"/>
              <a:t>static</a:t>
            </a:r>
            <a:r>
              <a:rPr lang="en-US" sz="1600" i="0" u="none" strike="noStrike" cap="none" dirty="0">
                <a:solidFill>
                  <a:srgbClr val="000000"/>
                </a:solidFill>
                <a:effectLst/>
                <a:latin typeface="Arial"/>
                <a:ea typeface="Arial"/>
                <a:cs typeface="Arial"/>
                <a:sym typeface="Arial"/>
              </a:rPr>
              <a:t>. It occupies our minds and blocks us from moving forward” </a:t>
            </a:r>
            <a:r>
              <a:rPr lang="en-US" sz="1600" i="1" u="none" strike="noStrike" cap="none" dirty="0">
                <a:solidFill>
                  <a:srgbClr val="000000"/>
                </a:solidFill>
                <a:effectLst/>
                <a:latin typeface="Arial"/>
                <a:ea typeface="Arial"/>
                <a:cs typeface="Arial"/>
                <a:sym typeface="Arial"/>
              </a:rPr>
              <a:t>Opening Our Hearts, Transforming Our Losses </a:t>
            </a:r>
            <a:r>
              <a:rPr lang="en-US" sz="1600" i="0" u="none" strike="noStrike" cap="none" dirty="0">
                <a:solidFill>
                  <a:srgbClr val="000000"/>
                </a:solidFill>
                <a:effectLst/>
                <a:latin typeface="Arial"/>
                <a:ea typeface="Arial"/>
                <a:cs typeface="Arial"/>
                <a:sym typeface="Arial"/>
              </a:rPr>
              <a:t>(B-29) </a:t>
            </a:r>
            <a:r>
              <a:rPr lang="en-US" sz="1600" i="0" u="none" strike="noStrike" cap="none" dirty="0" err="1">
                <a:solidFill>
                  <a:srgbClr val="000000"/>
                </a:solidFill>
                <a:effectLst/>
                <a:latin typeface="Arial"/>
                <a:ea typeface="Arial"/>
                <a:cs typeface="Arial"/>
                <a:sym typeface="Arial"/>
              </a:rPr>
              <a:t>pg</a:t>
            </a:r>
            <a:r>
              <a:rPr lang="en-US" sz="1600" i="0" u="none" strike="noStrike" cap="none" dirty="0">
                <a:solidFill>
                  <a:srgbClr val="000000"/>
                </a:solidFill>
                <a:effectLst/>
                <a:latin typeface="Arial"/>
                <a:ea typeface="Arial"/>
                <a:cs typeface="Arial"/>
                <a:sym typeface="Arial"/>
              </a:rPr>
              <a:t> 31. </a:t>
            </a:r>
            <a:endParaRPr lang="en-US" sz="1600" i="0" u="none" strike="noStrike" cap="none" dirty="0">
              <a:solidFill>
                <a:srgbClr val="000000"/>
              </a:solidFill>
              <a:effectLst/>
              <a:latin typeface="Arial"/>
              <a:ea typeface="Arial"/>
              <a:cs typeface="Arial"/>
            </a:endParaRPr>
          </a:p>
          <a:p>
            <a:pPr marL="158750" indent="0">
              <a:buNone/>
            </a:pPr>
            <a:r>
              <a:rPr lang="en-US" sz="1600" i="0" u="none" strike="noStrike" cap="none" dirty="0">
                <a:solidFill>
                  <a:srgbClr val="000000"/>
                </a:solidFill>
                <a:effectLst/>
                <a:latin typeface="Arial"/>
                <a:ea typeface="Arial"/>
                <a:cs typeface="Arial"/>
                <a:sym typeface="Arial"/>
              </a:rPr>
              <a:t> </a:t>
            </a:r>
            <a:endParaRPr lang="en-US" sz="1600" i="0" u="none" strike="noStrike" cap="none" dirty="0">
              <a:solidFill>
                <a:srgbClr val="000000"/>
              </a:solidFill>
              <a:effectLst/>
              <a:latin typeface="Arial"/>
              <a:ea typeface="Arial"/>
              <a:cs typeface="Arial"/>
            </a:endParaRPr>
          </a:p>
          <a:p>
            <a:pPr marL="158750" indent="0">
              <a:buNone/>
            </a:pPr>
            <a:r>
              <a:rPr lang="en-US" sz="1600" i="0" u="none" strike="noStrike" cap="none" dirty="0">
                <a:solidFill>
                  <a:srgbClr val="000000"/>
                </a:solidFill>
                <a:effectLst/>
                <a:latin typeface="Arial"/>
                <a:ea typeface="Arial"/>
                <a:cs typeface="Arial"/>
                <a:sym typeface="Arial"/>
              </a:rPr>
              <a:t>Fear of discomfort keeps us from stepping out and taking on a new position that </a:t>
            </a:r>
            <a:r>
              <a:rPr lang="en-US" sz="1600" dirty="0"/>
              <a:t>helps </a:t>
            </a:r>
            <a:r>
              <a:rPr lang="en-US" sz="1600" i="0" u="none" strike="noStrike" cap="none" dirty="0">
                <a:solidFill>
                  <a:srgbClr val="000000"/>
                </a:solidFill>
                <a:effectLst/>
                <a:latin typeface="Arial"/>
                <a:ea typeface="Arial"/>
                <a:cs typeface="Arial"/>
                <a:sym typeface="Arial"/>
              </a:rPr>
              <a:t>us, and our groups, grow. Our fear of conflict keeps us from trying a new technique to reach those around us </a:t>
            </a:r>
            <a:r>
              <a:rPr lang="en-US" sz="1600" dirty="0"/>
              <a:t>who may</a:t>
            </a:r>
            <a:r>
              <a:rPr lang="en-US" sz="1600" b="0" i="0" u="none" strike="noStrike" cap="none" dirty="0">
                <a:solidFill>
                  <a:srgbClr val="000000"/>
                </a:solidFill>
                <a:effectLst/>
                <a:latin typeface="Arial"/>
                <a:ea typeface="Arial"/>
                <a:cs typeface="Arial"/>
                <a:sym typeface="Arial"/>
              </a:rPr>
              <a:t> need to hear the message of Al-Anon. We fear how we may be perceived by friends, family, and fellow members in service, as well as group members, if we give more of our time or suggest something new.</a:t>
            </a:r>
            <a:endParaRPr lang="en-US" sz="1600" b="0" i="0" u="none" strike="noStrike" cap="none" dirty="0">
              <a:solidFill>
                <a:srgbClr val="000000"/>
              </a:solidFill>
              <a:effectLst/>
              <a:latin typeface="Arial"/>
              <a:ea typeface="Arial"/>
              <a:cs typeface="Arial"/>
            </a:endParaRPr>
          </a:p>
          <a:p>
            <a:pPr marL="158750" indent="0">
              <a:buNone/>
            </a:pPr>
            <a:r>
              <a:rPr lang="en-US" sz="1600" dirty="0"/>
              <a:t>  </a:t>
            </a:r>
          </a:p>
          <a:p>
            <a:pPr marL="158750" indent="0">
              <a:buNone/>
            </a:pPr>
            <a:r>
              <a:rPr lang="en-US" sz="1600" i="0" u="none" strike="noStrike" cap="none" dirty="0">
                <a:solidFill>
                  <a:srgbClr val="000000"/>
                </a:solidFill>
                <a:effectLst/>
                <a:latin typeface="Arial"/>
                <a:ea typeface="Arial"/>
                <a:cs typeface="Arial"/>
                <a:sym typeface="Arial"/>
              </a:rPr>
              <a:t>“Once we become aware of our propensity toward fear and worry, we can begin to take steps to change our attitudes” </a:t>
            </a:r>
            <a:r>
              <a:rPr lang="en-US" sz="1600" b="0" i="1" u="none" strike="noStrike" cap="none" dirty="0">
                <a:solidFill>
                  <a:srgbClr val="000000"/>
                </a:solidFill>
                <a:effectLst/>
                <a:latin typeface="Arial"/>
                <a:ea typeface="Arial"/>
                <a:cs typeface="Arial"/>
                <a:sym typeface="Arial"/>
              </a:rPr>
              <a:t>Opening Our Hearts, Transforming Our Losses </a:t>
            </a:r>
            <a:r>
              <a:rPr lang="en-US" sz="1600" b="0" i="0" u="none" strike="noStrike" cap="none" dirty="0">
                <a:solidFill>
                  <a:srgbClr val="000000"/>
                </a:solidFill>
                <a:effectLst/>
                <a:latin typeface="Arial"/>
                <a:ea typeface="Arial"/>
                <a:cs typeface="Arial"/>
                <a:sym typeface="Arial"/>
              </a:rPr>
              <a:t>(</a:t>
            </a:r>
            <a:r>
              <a:rPr lang="en-US" sz="1600" b="0" i="0" u="none" strike="noStrike" cap="none" dirty="0" err="1">
                <a:solidFill>
                  <a:srgbClr val="000000"/>
                </a:solidFill>
                <a:effectLst/>
                <a:latin typeface="Arial"/>
                <a:ea typeface="Arial"/>
                <a:cs typeface="Arial"/>
                <a:sym typeface="Arial"/>
              </a:rPr>
              <a:t>pg</a:t>
            </a:r>
            <a:r>
              <a:rPr lang="en-US" sz="1600" b="0" i="0" u="none" strike="noStrike" cap="none" dirty="0">
                <a:solidFill>
                  <a:srgbClr val="000000"/>
                </a:solidFill>
                <a:effectLst/>
                <a:latin typeface="Arial"/>
                <a:ea typeface="Arial"/>
                <a:cs typeface="Arial"/>
                <a:sym typeface="Arial"/>
              </a:rPr>
              <a:t> 32).</a:t>
            </a:r>
            <a:r>
              <a:rPr lang="en-US" sz="1600" i="0" dirty="0"/>
              <a:t> </a:t>
            </a:r>
            <a:endParaRPr lang="en-US" sz="1600" b="0" i="0" u="none" strike="noStrike" cap="none" dirty="0">
              <a:solidFill>
                <a:srgbClr val="000000"/>
              </a:solidFill>
              <a:effectLst/>
              <a:latin typeface="Arial"/>
              <a:ea typeface="Arial"/>
              <a:cs typeface="Arial"/>
            </a:endParaRPr>
          </a:p>
          <a:p>
            <a:pPr marL="158750" indent="0">
              <a:buNone/>
            </a:pPr>
            <a:r>
              <a:rPr lang="en-US" sz="1600" b="0" i="0" u="none" strike="noStrike" cap="none" dirty="0">
                <a:solidFill>
                  <a:srgbClr val="000000"/>
                </a:solidFill>
                <a:effectLst/>
                <a:latin typeface="Arial"/>
                <a:ea typeface="Arial"/>
                <a:cs typeface="Arial"/>
                <a:sym typeface="Arial"/>
              </a:rPr>
              <a:t> </a:t>
            </a:r>
            <a:endParaRPr lang="en-US" sz="1600" b="0" i="0" u="none" strike="noStrike" cap="none" dirty="0">
              <a:solidFill>
                <a:srgbClr val="000000"/>
              </a:solidFill>
              <a:effectLst/>
              <a:latin typeface="Arial"/>
              <a:ea typeface="Arial"/>
              <a:cs typeface="Arial"/>
            </a:endParaRPr>
          </a:p>
          <a:p>
            <a:pPr marL="158750" indent="0">
              <a:buNone/>
            </a:pPr>
            <a:r>
              <a:rPr lang="en-US" sz="1600" b="0" i="0" u="none" strike="noStrike" cap="none" dirty="0">
                <a:solidFill>
                  <a:srgbClr val="000000"/>
                </a:solidFill>
                <a:effectLst/>
                <a:latin typeface="Arial"/>
                <a:ea typeface="Arial"/>
                <a:cs typeface="Arial"/>
                <a:sym typeface="Arial"/>
              </a:rPr>
              <a:t>As we have learned in Al-Anon, as we let go of fear, we increase our capacity to share, to trust, and to love. ​</a:t>
            </a:r>
            <a:endParaRPr lang="en-US" sz="1600" b="0" i="0" u="none" strike="noStrike" cap="none" dirty="0">
              <a:solidFill>
                <a:srgbClr val="000000"/>
              </a:solidFill>
              <a:effectLst/>
              <a:latin typeface="Arial"/>
              <a:ea typeface="Arial"/>
              <a:cs typeface="Arial"/>
            </a:endParaRPr>
          </a:p>
          <a:p>
            <a:pPr marL="158750" indent="0">
              <a:buNone/>
            </a:pPr>
            <a:endParaRPr lang="en-US" sz="1600" dirty="0"/>
          </a:p>
          <a:p>
            <a:pPr marL="158750" indent="0">
              <a:buNone/>
            </a:pPr>
            <a:r>
              <a:rPr lang="en-US" sz="1600" i="0" dirty="0"/>
              <a:t>From</a:t>
            </a:r>
            <a:r>
              <a:rPr lang="en-US" sz="1600" i="1" dirty="0"/>
              <a:t> Paths to Recovery </a:t>
            </a:r>
            <a:r>
              <a:rPr lang="en-US" sz="1600" i="0" dirty="0"/>
              <a:t>(B-24), </a:t>
            </a:r>
            <a:r>
              <a:rPr lang="en-US" sz="1600" dirty="0"/>
              <a:t>"Some members say fear stands for false evidence appearing real” (</a:t>
            </a:r>
            <a:r>
              <a:rPr lang="en-US" sz="1600" i="0" dirty="0" err="1"/>
              <a:t>pg</a:t>
            </a:r>
            <a:r>
              <a:rPr lang="en-US" sz="1600" i="0" dirty="0"/>
              <a:t> 39). </a:t>
            </a:r>
          </a:p>
          <a:p>
            <a:pPr marL="0" lvl="0" indent="0" algn="l" rtl="0">
              <a:spcBef>
                <a:spcPts val="0"/>
              </a:spcBef>
              <a:spcAft>
                <a:spcPts val="0"/>
              </a:spcAft>
              <a:buNone/>
            </a:pPr>
            <a:endParaRPr sz="1200" dirty="0"/>
          </a:p>
          <a:p>
            <a:pPr marL="0" lvl="0" indent="0" algn="l" rtl="0">
              <a:spcBef>
                <a:spcPts val="0"/>
              </a:spcBef>
              <a:spcAft>
                <a:spcPts val="0"/>
              </a:spcAft>
              <a:buNone/>
            </a:pPr>
            <a:endParaRPr sz="1200" b="1" dirty="0">
              <a:solidFill>
                <a:srgbClr val="0000FF"/>
              </a:solidFill>
            </a:endParaRPr>
          </a:p>
          <a:p>
            <a:pPr marL="0" lvl="0" indent="0" algn="l" rtl="0">
              <a:spcBef>
                <a:spcPts val="0"/>
              </a:spcBef>
              <a:spcAft>
                <a:spcPts val="0"/>
              </a:spcAft>
              <a:buNone/>
            </a:pPr>
            <a:endParaRPr sz="1200" b="1" dirty="0">
              <a:solidFill>
                <a:srgbClr val="0000FF"/>
              </a:solidFill>
            </a:endParaRPr>
          </a:p>
          <a:p>
            <a:pPr marL="0" lvl="0" indent="0" algn="l" rtl="0">
              <a:spcAft>
                <a:spcPts val="0"/>
              </a:spcAft>
              <a:buNone/>
            </a:pPr>
            <a:endParaRPr sz="1300" b="1" dirty="0">
              <a:solidFill>
                <a:srgbClr val="0000FF"/>
              </a:solidFill>
              <a:ea typeface="Calibri"/>
            </a:endParaRPr>
          </a:p>
          <a:p>
            <a:pPr marL="0" lvl="0" indent="0" algn="l" rtl="0">
              <a:lnSpc>
                <a:spcPct val="90000"/>
              </a:lnSpc>
              <a:spcBef>
                <a:spcPts val="800"/>
              </a:spcBef>
              <a:spcAft>
                <a:spcPts val="0"/>
              </a:spcAft>
              <a:buNone/>
            </a:pPr>
            <a:endParaRPr sz="1200" dirty="0">
              <a:solidFill>
                <a:srgbClr val="CC0000"/>
              </a:solidFill>
              <a:latin typeface="Calibri"/>
              <a:ea typeface="Calibri"/>
              <a:cs typeface="Calibri"/>
              <a:sym typeface="Calibri"/>
            </a:endParaRPr>
          </a:p>
          <a:p>
            <a:pPr marL="0" lvl="0" indent="0" algn="l" rtl="0">
              <a:lnSpc>
                <a:spcPct val="90000"/>
              </a:lnSpc>
              <a:spcBef>
                <a:spcPts val="800"/>
              </a:spcBef>
              <a:spcAft>
                <a:spcPts val="0"/>
              </a:spcAft>
              <a:buNone/>
            </a:pPr>
            <a:endParaRPr sz="1200" dirty="0">
              <a:solidFill>
                <a:srgbClr val="CC0000"/>
              </a:solidFill>
              <a:latin typeface="Calibri"/>
              <a:cs typeface="Calibri"/>
            </a:endParaRPr>
          </a:p>
          <a:p>
            <a:pPr marL="0" indent="0">
              <a:buNone/>
            </a:pPr>
            <a:endParaRPr lang="en-US" sz="1300" dirty="0">
              <a:solidFill>
                <a:srgbClr val="CC0000"/>
              </a:solidFill>
            </a:endParaRPr>
          </a:p>
        </p:txBody>
      </p:sp>
      <p:sp>
        <p:nvSpPr>
          <p:cNvPr id="186" name="Google Shape;186;g8681830b24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681830b24_0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Another barrier to</a:t>
            </a:r>
            <a:r>
              <a:rPr lang="en-US" sz="1100" i="0" u="none" strike="noStrike" cap="none" dirty="0">
                <a:solidFill>
                  <a:srgbClr val="000000"/>
                </a:solidFill>
                <a:effectLst/>
                <a:latin typeface="Arial"/>
                <a:ea typeface="Arial"/>
                <a:cs typeface="Arial"/>
                <a:sym typeface="Arial"/>
              </a:rPr>
              <a:t> Dreaming Big </a:t>
            </a:r>
            <a:r>
              <a:rPr lang="en-US" sz="1100" b="0" i="0" u="none" strike="noStrike" cap="none" dirty="0">
                <a:solidFill>
                  <a:srgbClr val="000000"/>
                </a:solidFill>
                <a:effectLst/>
                <a:latin typeface="Arial"/>
                <a:ea typeface="Arial"/>
                <a:cs typeface="Arial"/>
                <a:sym typeface="Arial"/>
              </a:rPr>
              <a:t>is complacency. It is that feeling of being satisfied with where we are and who we are, so that we no longer think any change is necessary.</a:t>
            </a:r>
            <a:r>
              <a:rPr lang="en-US" dirty="0"/>
              <a:t>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endParaRPr>
          </a:p>
          <a:p>
            <a:pPr marL="158750" indent="0">
              <a:buNone/>
            </a:pPr>
            <a:r>
              <a:rPr lang="en-US" sz="1100" b="0" i="1" u="none" strike="noStrike" cap="none" dirty="0">
                <a:solidFill>
                  <a:srgbClr val="000000"/>
                </a:solidFill>
                <a:effectLst/>
                <a:latin typeface="Arial"/>
                <a:ea typeface="Arial"/>
                <a:cs typeface="Arial"/>
                <a:sym typeface="Arial"/>
              </a:rPr>
              <a:t>One Day at a Time in Al-Anon</a:t>
            </a:r>
            <a:r>
              <a:rPr lang="en-US" sz="1100" b="0" i="0" u="none" strike="noStrike" cap="none" dirty="0">
                <a:solidFill>
                  <a:srgbClr val="000000"/>
                </a:solidFill>
                <a:effectLst/>
                <a:latin typeface="Arial"/>
                <a:ea typeface="Arial"/>
                <a:cs typeface="Arial"/>
                <a:sym typeface="Arial"/>
              </a:rPr>
              <a:t> (B-6) reminds us, </a:t>
            </a:r>
            <a:r>
              <a:rPr lang="en-US" sz="1100" i="0" u="none" strike="noStrike" cap="none" dirty="0">
                <a:solidFill>
                  <a:srgbClr val="000000"/>
                </a:solidFill>
                <a:effectLst/>
                <a:latin typeface="Arial"/>
                <a:ea typeface="Arial"/>
                <a:cs typeface="Arial"/>
                <a:sym typeface="Arial"/>
              </a:rPr>
              <a:t>“Smug complacency is often at the root of family dissension” (</a:t>
            </a:r>
            <a:r>
              <a:rPr lang="en-US" sz="1100" b="0" i="0" u="none" strike="noStrike" cap="none" dirty="0" err="1">
                <a:solidFill>
                  <a:srgbClr val="000000"/>
                </a:solidFill>
                <a:effectLst/>
                <a:latin typeface="Arial"/>
                <a:ea typeface="Arial"/>
                <a:cs typeface="Arial"/>
                <a:sym typeface="Arial"/>
              </a:rPr>
              <a:t>pg</a:t>
            </a:r>
            <a:r>
              <a:rPr lang="en-US" sz="1100" b="0" i="0" u="none" strike="noStrike" cap="none" dirty="0">
                <a:solidFill>
                  <a:srgbClr val="000000"/>
                </a:solidFill>
                <a:effectLst/>
                <a:latin typeface="Arial"/>
                <a:ea typeface="Arial"/>
                <a:cs typeface="Arial"/>
                <a:sym typeface="Arial"/>
              </a:rPr>
              <a:t> 197).</a:t>
            </a:r>
            <a:endParaRPr lang="en-US" sz="1100" i="0" u="none" strike="noStrike" cap="none" dirty="0">
              <a:solidFill>
                <a:srgbClr val="000000"/>
              </a:solidFill>
              <a:effectLst/>
              <a:latin typeface="Arial"/>
              <a:ea typeface="Arial"/>
              <a:cs typeface="Arial"/>
            </a:endParaRPr>
          </a:p>
          <a:p>
            <a:pPr marL="158750" indent="0">
              <a:buNone/>
            </a:pPr>
            <a:r>
              <a:rPr lang="en-US"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endParaRPr>
          </a:p>
          <a:p>
            <a:pPr marL="158750" indent="0">
              <a:buNone/>
            </a:pPr>
            <a:r>
              <a:rPr lang="en-US" sz="1100" b="0" i="0" u="none" strike="noStrike" cap="none" dirty="0">
                <a:solidFill>
                  <a:srgbClr val="000000"/>
                </a:solidFill>
                <a:effectLst/>
                <a:latin typeface="Arial"/>
                <a:ea typeface="Arial"/>
                <a:cs typeface="Arial"/>
                <a:sym typeface="Arial"/>
              </a:rPr>
              <a:t>Complacency can cause us to lose touch with how we felt when we came into this program, and how it helped us. Eventually, we can fall into thinking that our group, District, or Area is </a:t>
            </a:r>
            <a:r>
              <a:rPr lang="en-US" dirty="0"/>
              <a:t>working</a:t>
            </a:r>
            <a:r>
              <a:rPr lang="en-US" sz="1100" b="0" i="0" u="none" strike="noStrike" cap="none" dirty="0">
                <a:solidFill>
                  <a:srgbClr val="000000"/>
                </a:solidFill>
                <a:effectLst/>
                <a:latin typeface="Arial"/>
                <a:ea typeface="Arial"/>
                <a:cs typeface="Arial"/>
                <a:sym typeface="Arial"/>
              </a:rPr>
              <a:t> the </a:t>
            </a:r>
            <a:r>
              <a:rPr lang="en-US" sz="1100" i="1" u="none" strike="noStrike" cap="none" dirty="0">
                <a:solidFill>
                  <a:srgbClr val="000000"/>
                </a:solidFill>
                <a:effectLst/>
                <a:latin typeface="Arial"/>
                <a:ea typeface="Arial"/>
                <a:cs typeface="Arial"/>
                <a:sym typeface="Arial"/>
              </a:rPr>
              <a:t>right</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program and has all the answers. The idea that “</a:t>
            </a:r>
            <a:r>
              <a:rPr lang="en-US" sz="1100" i="0" u="none" strike="noStrike" cap="none" dirty="0">
                <a:solidFill>
                  <a:srgbClr val="000000"/>
                </a:solidFill>
                <a:effectLst/>
                <a:latin typeface="Arial"/>
                <a:ea typeface="Arial"/>
                <a:cs typeface="Arial"/>
                <a:sym typeface="Arial"/>
              </a:rPr>
              <a:t>we’ve always done it this way and it has</a:t>
            </a:r>
            <a:r>
              <a:rPr lang="en-US" sz="1100" b="0" i="0" u="none" strike="noStrike" cap="none" dirty="0">
                <a:solidFill>
                  <a:srgbClr val="000000"/>
                </a:solidFill>
                <a:effectLst/>
                <a:latin typeface="Arial"/>
                <a:ea typeface="Arial"/>
                <a:cs typeface="Arial"/>
                <a:sym typeface="Arial"/>
              </a:rPr>
              <a:t> </a:t>
            </a:r>
            <a:r>
              <a:rPr lang="en-US" sz="1100" i="0" u="none" strike="noStrike" cap="none" dirty="0">
                <a:solidFill>
                  <a:srgbClr val="000000"/>
                </a:solidFill>
                <a:effectLst/>
                <a:latin typeface="Arial"/>
                <a:ea typeface="Arial"/>
                <a:cs typeface="Arial"/>
                <a:sym typeface="Arial"/>
              </a:rPr>
              <a:t>worked” </a:t>
            </a:r>
            <a:r>
              <a:rPr lang="en-US" sz="1100" b="0" i="0" u="none" strike="noStrike" cap="none" dirty="0">
                <a:solidFill>
                  <a:srgbClr val="000000"/>
                </a:solidFill>
                <a:effectLst/>
                <a:latin typeface="Arial"/>
                <a:ea typeface="Arial"/>
                <a:cs typeface="Arial"/>
                <a:sym typeface="Arial"/>
              </a:rPr>
              <a:t>keeps us from progressing. It may cause us to limit our perception of who needs the Al-Anon program or keep us from reaching out to others in need—especially others who are different from us.</a:t>
            </a:r>
          </a:p>
          <a:p>
            <a:pPr marL="0" lvl="0" indent="0" algn="l" rtl="0">
              <a:spcBef>
                <a:spcPts val="0"/>
              </a:spcBef>
              <a:spcAft>
                <a:spcPts val="0"/>
              </a:spcAft>
              <a:buClr>
                <a:schemeClr val="dk1"/>
              </a:buClr>
              <a:buSzPts val="1100"/>
              <a:buNone/>
            </a:pPr>
            <a:endParaRPr sz="1200" dirty="0"/>
          </a:p>
          <a:p>
            <a:pPr marL="0" lvl="0" indent="0" algn="l" rtl="0">
              <a:spcBef>
                <a:spcPts val="0"/>
              </a:spcBef>
              <a:spcAft>
                <a:spcPts val="0"/>
              </a:spcAft>
              <a:buClr>
                <a:schemeClr val="dk1"/>
              </a:buClr>
              <a:buSzPts val="1100"/>
              <a:buFont typeface="Arial"/>
              <a:buNone/>
            </a:pPr>
            <a:endParaRPr sz="1200" dirty="0"/>
          </a:p>
        </p:txBody>
      </p:sp>
      <p:sp>
        <p:nvSpPr>
          <p:cNvPr id="193" name="Google Shape;193;g8681830b24_0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8681830b24_0_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US" sz="1100" b="0" i="0" u="none" strike="noStrike" cap="none" dirty="0">
                <a:solidFill>
                  <a:srgbClr val="000000"/>
                </a:solidFill>
                <a:effectLst/>
                <a:latin typeface="Arial"/>
                <a:ea typeface="Arial"/>
                <a:cs typeface="Arial"/>
                <a:sym typeface="Arial"/>
              </a:rPr>
              <a:t>Finally, service gaps are a barrier to dreaming big. We have begun to view service as work instead of a path to recovery. </a:t>
            </a:r>
            <a:r>
              <a:rPr lang="en-US" b="0" i="0" u="none" strike="noStrike" cap="none" dirty="0">
                <a:effectLst/>
                <a:sym typeface="Arial"/>
              </a:rPr>
              <a:t>Or, when we do serve, we </a:t>
            </a:r>
            <a:r>
              <a:rPr lang="en-US" dirty="0"/>
              <a:t>can overcommit</a:t>
            </a:r>
            <a:r>
              <a:rPr lang="en-US" b="0" i="0" u="none" strike="noStrike" cap="none" dirty="0">
                <a:effectLst/>
                <a:sym typeface="Arial"/>
              </a:rPr>
              <a:t>, </a:t>
            </a:r>
            <a:r>
              <a:rPr lang="en-US" dirty="0"/>
              <a:t>and </a:t>
            </a:r>
            <a:r>
              <a:rPr lang="en-US" b="0" i="0" u="none" strike="noStrike" cap="none" dirty="0">
                <a:effectLst/>
                <a:sym typeface="Arial"/>
              </a:rPr>
              <a:t>we </a:t>
            </a:r>
            <a:r>
              <a:rPr lang="en-US" dirty="0"/>
              <a:t>may </a:t>
            </a:r>
            <a:r>
              <a:rPr lang="en-US" b="0" i="0" u="none" strike="noStrike" cap="none" dirty="0">
                <a:effectLst/>
                <a:sym typeface="Arial"/>
              </a:rPr>
              <a:t>experience b</a:t>
            </a:r>
            <a:r>
              <a:rPr lang="en-US" i="0" u="none" strike="noStrike" cap="none" dirty="0">
                <a:effectLst/>
                <a:sym typeface="Arial"/>
              </a:rPr>
              <a:t>urnout.</a:t>
            </a:r>
            <a:r>
              <a:rPr lang="en-US" dirty="0"/>
              <a:t> </a:t>
            </a:r>
            <a:r>
              <a:rPr lang="en-US" sz="1100" b="0" i="0" u="none" strike="noStrike" cap="none" dirty="0">
                <a:solidFill>
                  <a:srgbClr val="000000"/>
                </a:solidFill>
                <a:effectLst/>
                <a:latin typeface="Arial"/>
                <a:ea typeface="Arial"/>
                <a:cs typeface="Arial"/>
                <a:sym typeface="Arial"/>
              </a:rPr>
              <a:t>In other cases, our comfort zone “isolation” keeps us from finding a Sponsor and growth through the Steps.</a:t>
            </a:r>
            <a:r>
              <a:rPr lang="en-US" sz="1100" i="0" u="none" strike="noStrike" cap="none" dirty="0">
                <a:solidFill>
                  <a:srgbClr val="000000"/>
                </a:solidFill>
                <a:effectLst/>
                <a:latin typeface="Arial"/>
                <a:ea typeface="Arial"/>
                <a:cs typeface="Arial"/>
                <a:sym typeface="Arial"/>
              </a:rPr>
              <a:t> At other times </a:t>
            </a:r>
            <a:r>
              <a:rPr lang="en-US" dirty="0"/>
              <a:t>we may be stalling, or not completing Steps One, Two, or Three</a:t>
            </a:r>
            <a:r>
              <a:rPr lang="en-US" sz="1100" b="0" i="0" u="none" strike="noStrike" cap="none" dirty="0">
                <a:solidFill>
                  <a:srgbClr val="000000"/>
                </a:solidFill>
                <a:effectLst/>
                <a:latin typeface="Arial"/>
                <a:cs typeface="Arial"/>
                <a:sym typeface="Arial"/>
              </a:rPr>
              <a:t>,</a:t>
            </a:r>
            <a:r>
              <a:rPr lang="en-US" sz="1100" b="0" i="0" u="none" strike="noStrike" cap="none" dirty="0">
                <a:solidFill>
                  <a:srgbClr val="000000"/>
                </a:solidFill>
                <a:effectLst/>
                <a:latin typeface="Arial"/>
                <a:ea typeface="Arial"/>
                <a:cs typeface="Arial"/>
                <a:sym typeface="Arial"/>
              </a:rPr>
              <a:t> because we are afraid of what comes next—hindering us from moving forward.</a:t>
            </a:r>
          </a:p>
          <a:p>
            <a:pPr marL="0" indent="0">
              <a:buClr>
                <a:schemeClr val="dk1"/>
              </a:buClr>
              <a:buNone/>
            </a:pPr>
            <a:endParaRPr lang="en-US" sz="1100" b="0" i="0" u="none" strike="noStrike" cap="none" dirty="0">
              <a:solidFill>
                <a:srgbClr val="000000"/>
              </a:solidFill>
              <a:effectLst/>
              <a:latin typeface="Arial"/>
              <a:ea typeface="Arial"/>
              <a:cs typeface="Arial"/>
              <a:sym typeface="Arial"/>
            </a:endParaRPr>
          </a:p>
          <a:p>
            <a:pPr marL="0" indent="0">
              <a:buClr>
                <a:schemeClr val="dk1"/>
              </a:buClr>
              <a:buNone/>
            </a:pPr>
            <a:r>
              <a:rPr lang="en-US" sz="1100" b="0" i="0" u="none" strike="noStrike" cap="none" dirty="0">
                <a:solidFill>
                  <a:srgbClr val="000000"/>
                </a:solidFill>
                <a:effectLst/>
                <a:latin typeface="Arial"/>
                <a:ea typeface="Arial"/>
                <a:cs typeface="Arial"/>
                <a:sym typeface="Arial"/>
              </a:rPr>
              <a:t>How can </a:t>
            </a:r>
            <a:r>
              <a:rPr lang="en-US" sz="1100" i="0" u="none" strike="noStrike" cap="none" dirty="0">
                <a:solidFill>
                  <a:srgbClr val="000000"/>
                </a:solidFill>
                <a:effectLst/>
                <a:latin typeface="Arial"/>
                <a:ea typeface="Arial"/>
                <a:cs typeface="Arial"/>
                <a:sym typeface="Arial"/>
              </a:rPr>
              <a:t>we carry this message of help and hope to others,</a:t>
            </a:r>
            <a:r>
              <a:rPr lang="en-US" sz="1100" b="0" i="0" u="none" strike="noStrike" cap="none" dirty="0">
                <a:solidFill>
                  <a:srgbClr val="000000"/>
                </a:solidFill>
                <a:effectLst/>
                <a:latin typeface="Arial"/>
                <a:ea typeface="Arial"/>
                <a:cs typeface="Arial"/>
                <a:sym typeface="Arial"/>
              </a:rPr>
              <a:t> and practice the spiritual principle of widening the circle, when we ourselves haven't even made it to Step Twelve? </a:t>
            </a:r>
            <a:r>
              <a:rPr lang="en-US" dirty="0"/>
              <a:t> </a:t>
            </a:r>
            <a:endParaRPr lang="en-US" sz="1100" b="0" i="0" u="none" strike="noStrike" cap="none" dirty="0">
              <a:solidFill>
                <a:srgbClr val="000000"/>
              </a:solidFill>
              <a:effectLst/>
              <a:latin typeface="Arial"/>
              <a:ea typeface="Arial"/>
              <a:cs typeface="Arial"/>
            </a:endParaRPr>
          </a:p>
          <a:p>
            <a:pPr marL="0" indent="0">
              <a:buClr>
                <a:schemeClr val="dk1"/>
              </a:buClr>
              <a:buNone/>
            </a:pPr>
            <a:endParaRPr lang="en-US" sz="1100" b="0" i="0" u="none" strike="noStrike" cap="none" dirty="0">
              <a:solidFill>
                <a:srgbClr val="000000"/>
              </a:solidFill>
              <a:effectLst/>
              <a:latin typeface="Arial"/>
              <a:ea typeface="Arial"/>
              <a:cs typeface="Arial"/>
              <a:sym typeface="Arial"/>
            </a:endParaRPr>
          </a:p>
          <a:p>
            <a:pPr marL="0" indent="0">
              <a:buClr>
                <a:schemeClr val="dk1"/>
              </a:buClr>
              <a:buNone/>
            </a:pPr>
            <a:r>
              <a:rPr lang="en-US" sz="1100" b="0" i="0" u="none" strike="noStrike" cap="none" dirty="0">
                <a:solidFill>
                  <a:srgbClr val="000000"/>
                </a:solidFill>
                <a:effectLst/>
                <a:latin typeface="Arial"/>
                <a:ea typeface="Arial"/>
                <a:cs typeface="Arial"/>
                <a:sym typeface="Arial"/>
              </a:rPr>
              <a:t>As stated in </a:t>
            </a:r>
            <a:r>
              <a:rPr lang="en-US" sz="1100" b="0" i="1" u="none" strike="noStrike" cap="none" dirty="0">
                <a:solidFill>
                  <a:srgbClr val="000000"/>
                </a:solidFill>
                <a:effectLst/>
                <a:latin typeface="Arial"/>
                <a:ea typeface="Arial"/>
                <a:cs typeface="Arial"/>
                <a:sym typeface="Arial"/>
              </a:rPr>
              <a:t>Hope for Today </a:t>
            </a:r>
            <a:r>
              <a:rPr lang="en-US" sz="1100" b="0" i="0" u="none" strike="noStrike" cap="none" dirty="0">
                <a:solidFill>
                  <a:srgbClr val="000000"/>
                </a:solidFill>
                <a:effectLst/>
                <a:latin typeface="Arial"/>
                <a:ea typeface="Arial"/>
                <a:cs typeface="Arial"/>
                <a:sym typeface="Arial"/>
              </a:rPr>
              <a:t>(B-27), </a:t>
            </a:r>
            <a:r>
              <a:rPr lang="en-US" sz="1100" i="0" u="none" strike="noStrike" cap="none" dirty="0">
                <a:solidFill>
                  <a:srgbClr val="000000"/>
                </a:solidFill>
                <a:effectLst/>
                <a:latin typeface="Arial"/>
                <a:ea typeface="Arial"/>
                <a:cs typeface="Arial"/>
                <a:sym typeface="Arial"/>
              </a:rPr>
              <a:t>“Al-Anon believes that our benefits are measured by our willingness to share them with others” (</a:t>
            </a:r>
            <a:r>
              <a:rPr lang="en-US" sz="1100" b="0" i="0" u="none" strike="noStrike" cap="none" dirty="0" err="1">
                <a:solidFill>
                  <a:srgbClr val="000000"/>
                </a:solidFill>
                <a:effectLst/>
                <a:latin typeface="Arial"/>
                <a:ea typeface="Arial"/>
                <a:cs typeface="Arial"/>
                <a:sym typeface="Arial"/>
              </a:rPr>
              <a:t>pg</a:t>
            </a:r>
            <a:r>
              <a:rPr lang="en-US" sz="1100" b="0" i="0" u="none" strike="noStrike" cap="none" dirty="0">
                <a:solidFill>
                  <a:srgbClr val="000000"/>
                </a:solidFill>
                <a:effectLst/>
                <a:latin typeface="Arial"/>
                <a:ea typeface="Arial"/>
                <a:cs typeface="Arial"/>
                <a:sym typeface="Arial"/>
              </a:rPr>
              <a:t> 101).</a:t>
            </a:r>
            <a:endParaRPr lang="en-US" sz="1100" b="0" i="0" u="none" strike="noStrike" cap="none" dirty="0">
              <a:solidFill>
                <a:srgbClr val="000000"/>
              </a:solidFill>
              <a:effectLst/>
              <a:latin typeface="Arial"/>
              <a:ea typeface="Arial"/>
              <a:cs typeface="Arial"/>
            </a:endParaRPr>
          </a:p>
          <a:p>
            <a:pPr marL="0" indent="0">
              <a:buClr>
                <a:schemeClr val="dk1"/>
              </a:buClr>
              <a:buNone/>
            </a:pPr>
            <a:endParaRPr lang="en-US" sz="1100" b="0" i="0" u="none" strike="noStrike" cap="none" dirty="0">
              <a:solidFill>
                <a:srgbClr val="000000"/>
              </a:solidFill>
              <a:effectLst/>
              <a:latin typeface="Arial"/>
              <a:ea typeface="Arial"/>
              <a:cs typeface="Arial"/>
              <a:sym typeface="Arial"/>
            </a:endParaRPr>
          </a:p>
          <a:p>
            <a:pPr marL="0" indent="0">
              <a:buClr>
                <a:schemeClr val="dk1"/>
              </a:buClr>
              <a:buNone/>
            </a:pPr>
            <a:r>
              <a:rPr lang="en-US" sz="1100" b="0" i="0" u="none" strike="noStrike" cap="none" dirty="0">
                <a:solidFill>
                  <a:srgbClr val="000000"/>
                </a:solidFill>
                <a:effectLst/>
                <a:latin typeface="Arial"/>
                <a:ea typeface="Arial"/>
                <a:cs typeface="Arial"/>
                <a:sym typeface="Arial"/>
              </a:rPr>
              <a:t>In the end, we can´t give away a program, when we have nothing to give.</a:t>
            </a:r>
            <a:r>
              <a:rPr lang="en-US" dirty="0"/>
              <a:t> </a:t>
            </a:r>
            <a:endParaRPr lang="en-US" sz="1100" b="0" i="0" u="none" strike="noStrike" cap="none" dirty="0">
              <a:solidFill>
                <a:srgbClr val="000000"/>
              </a:solidFill>
              <a:effectLst/>
              <a:latin typeface="Arial"/>
              <a:ea typeface="Arial"/>
              <a:cs typeface="Arial"/>
            </a:endParaRPr>
          </a:p>
          <a:p>
            <a:pPr marL="0" lvl="0" indent="0" algn="l" rtl="0">
              <a:spcBef>
                <a:spcPts val="0"/>
              </a:spcBef>
              <a:spcAft>
                <a:spcPts val="0"/>
              </a:spcAft>
              <a:buClr>
                <a:schemeClr val="dk1"/>
              </a:buClr>
              <a:buSzPts val="1100"/>
              <a:buFont typeface="Arial"/>
              <a:buNone/>
            </a:pPr>
            <a:endParaRPr dirty="0"/>
          </a:p>
          <a:p>
            <a:pPr marL="0" lvl="0" indent="0" algn="l" rtl="0">
              <a:lnSpc>
                <a:spcPct val="80000"/>
              </a:lnSpc>
              <a:spcBef>
                <a:spcPts val="800"/>
              </a:spcBef>
              <a:spcAft>
                <a:spcPts val="0"/>
              </a:spcAft>
              <a:buNone/>
            </a:pPr>
            <a:endParaRPr dirty="0"/>
          </a:p>
        </p:txBody>
      </p:sp>
      <p:sp>
        <p:nvSpPr>
          <p:cNvPr id="212" name="Google Shape;212;g8681830b24_0_8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50"/>
        <p:cNvGrpSpPr/>
        <p:nvPr/>
      </p:nvGrpSpPr>
      <p:grpSpPr>
        <a:xfrm>
          <a:off x="0" y="0"/>
          <a:ext cx="0" cy="0"/>
          <a:chOff x="0" y="0"/>
          <a:chExt cx="0" cy="0"/>
        </a:xfrm>
      </p:grpSpPr>
      <p:pic>
        <p:nvPicPr>
          <p:cNvPr id="51" name="Google Shape;51;p13"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52" name="Google Shape;52;p13"/>
          <p:cNvSpPr txBox="1">
            <a:spLocks noGrp="1"/>
          </p:cNvSpPr>
          <p:nvPr>
            <p:ph type="title"/>
          </p:nvPr>
        </p:nvSpPr>
        <p:spPr>
          <a:xfrm>
            <a:off x="514351" y="457201"/>
            <a:ext cx="7598400" cy="23433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1"/>
              </a:buClr>
              <a:buSzPts val="2400"/>
              <a:buFont typeface="Calibri"/>
              <a:buNone/>
              <a:defRPr sz="2400" b="0" cap="none"/>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53" name="Google Shape;53;p13"/>
          <p:cNvSpPr txBox="1">
            <a:spLocks noGrp="1"/>
          </p:cNvSpPr>
          <p:nvPr>
            <p:ph type="body" idx="1"/>
          </p:nvPr>
        </p:nvSpPr>
        <p:spPr>
          <a:xfrm>
            <a:off x="514350" y="3257550"/>
            <a:ext cx="7598400" cy="1085700"/>
          </a:xfrm>
          <a:prstGeom prst="rect">
            <a:avLst/>
          </a:prstGeom>
          <a:noFill/>
          <a:ln>
            <a:noFill/>
          </a:ln>
        </p:spPr>
        <p:txBody>
          <a:bodyPr spcFirstLastPara="1" wrap="square" lIns="68575" tIns="34275" rIns="68575" bIns="34275" anchor="ctr" anchorCtr="0">
            <a:noAutofit/>
          </a:bodyPr>
          <a:lstStyle>
            <a:lvl1pPr marL="457200" lvl="0" indent="-228600" algn="l" rtl="0">
              <a:spcBef>
                <a:spcPts val="0"/>
              </a:spcBef>
              <a:spcAft>
                <a:spcPts val="0"/>
              </a:spcAft>
              <a:buSzPts val="1500"/>
              <a:buNone/>
              <a:defRPr sz="1500">
                <a:solidFill>
                  <a:schemeClr val="lt1"/>
                </a:solidFill>
              </a:defRPr>
            </a:lvl1pPr>
            <a:lvl2pPr marL="914400" lvl="1" indent="-228600" algn="l" rtl="0">
              <a:spcBef>
                <a:spcPts val="800"/>
              </a:spcBef>
              <a:spcAft>
                <a:spcPts val="0"/>
              </a:spcAft>
              <a:buSzPts val="1400"/>
              <a:buNone/>
              <a:defRPr sz="1400">
                <a:solidFill>
                  <a:schemeClr val="lt1"/>
                </a:solidFill>
              </a:defRPr>
            </a:lvl2pPr>
            <a:lvl3pPr marL="1371600" lvl="2" indent="-228600" algn="l" rtl="0">
              <a:spcBef>
                <a:spcPts val="800"/>
              </a:spcBef>
              <a:spcAft>
                <a:spcPts val="0"/>
              </a:spcAft>
              <a:buSzPts val="1200"/>
              <a:buNone/>
              <a:defRPr sz="1200">
                <a:solidFill>
                  <a:schemeClr val="lt1"/>
                </a:solidFill>
              </a:defRPr>
            </a:lvl3pPr>
            <a:lvl4pPr marL="1828800" lvl="3" indent="-228600" algn="l" rtl="0">
              <a:spcBef>
                <a:spcPts val="800"/>
              </a:spcBef>
              <a:spcAft>
                <a:spcPts val="0"/>
              </a:spcAft>
              <a:buSzPts val="1100"/>
              <a:buNone/>
              <a:defRPr sz="1100">
                <a:solidFill>
                  <a:schemeClr val="lt1"/>
                </a:solidFill>
              </a:defRPr>
            </a:lvl4pPr>
            <a:lvl5pPr marL="2286000" lvl="4" indent="-228600" algn="l" rtl="0">
              <a:spcBef>
                <a:spcPts val="800"/>
              </a:spcBef>
              <a:spcAft>
                <a:spcPts val="0"/>
              </a:spcAft>
              <a:buSzPts val="1100"/>
              <a:buNone/>
              <a:defRPr sz="1100">
                <a:solidFill>
                  <a:schemeClr val="lt1"/>
                </a:solidFill>
              </a:defRPr>
            </a:lvl5pPr>
            <a:lvl6pPr marL="2743200" lvl="5" indent="-228600" algn="l" rtl="0">
              <a:spcBef>
                <a:spcPts val="800"/>
              </a:spcBef>
              <a:spcAft>
                <a:spcPts val="0"/>
              </a:spcAft>
              <a:buSzPts val="1100"/>
              <a:buNone/>
              <a:defRPr sz="1100">
                <a:solidFill>
                  <a:schemeClr val="lt1"/>
                </a:solidFill>
              </a:defRPr>
            </a:lvl6pPr>
            <a:lvl7pPr marL="3200400" lvl="6" indent="-228600" algn="l" rtl="0">
              <a:spcBef>
                <a:spcPts val="800"/>
              </a:spcBef>
              <a:spcAft>
                <a:spcPts val="0"/>
              </a:spcAft>
              <a:buSzPts val="1100"/>
              <a:buNone/>
              <a:defRPr sz="1100">
                <a:solidFill>
                  <a:schemeClr val="lt1"/>
                </a:solidFill>
              </a:defRPr>
            </a:lvl7pPr>
            <a:lvl8pPr marL="3657600" lvl="7" indent="-228600" algn="l" rtl="0">
              <a:spcBef>
                <a:spcPts val="800"/>
              </a:spcBef>
              <a:spcAft>
                <a:spcPts val="0"/>
              </a:spcAft>
              <a:buSzPts val="1100"/>
              <a:buNone/>
              <a:defRPr sz="1100">
                <a:solidFill>
                  <a:schemeClr val="lt1"/>
                </a:solidFill>
              </a:defRPr>
            </a:lvl8pPr>
            <a:lvl9pPr marL="4114800" lvl="8" indent="-228600" algn="l" rtl="0">
              <a:spcBef>
                <a:spcPts val="800"/>
              </a:spcBef>
              <a:spcAft>
                <a:spcPts val="800"/>
              </a:spcAft>
              <a:buSzPts val="1100"/>
              <a:buNone/>
              <a:defRPr sz="1100">
                <a:solidFill>
                  <a:schemeClr val="lt1"/>
                </a:solidFill>
              </a:defRPr>
            </a:lvl9pPr>
          </a:lstStyle>
          <a:p>
            <a:endParaRPr/>
          </a:p>
        </p:txBody>
      </p:sp>
      <p:sp>
        <p:nvSpPr>
          <p:cNvPr id="54" name="Google Shape;54;p13"/>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6" name="Google Shape;56;p13"/>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lt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5" name="Google Shape;65;p15"/>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lt1"/>
              </a:buClr>
              <a:buSzPts val="1800"/>
              <a:buNone/>
              <a:defRPr sz="1800"/>
            </a:lvl1pPr>
            <a:lvl2pPr lvl="1" algn="ctr" rtl="0">
              <a:lnSpc>
                <a:spcPct val="90000"/>
              </a:lnSpc>
              <a:spcBef>
                <a:spcPts val="400"/>
              </a:spcBef>
              <a:spcAft>
                <a:spcPts val="0"/>
              </a:spcAft>
              <a:buClr>
                <a:schemeClr val="lt1"/>
              </a:buClr>
              <a:buSzPts val="1500"/>
              <a:buNone/>
              <a:defRPr sz="1500"/>
            </a:lvl2pPr>
            <a:lvl3pPr lvl="2" algn="ctr" rtl="0">
              <a:lnSpc>
                <a:spcPct val="90000"/>
              </a:lnSpc>
              <a:spcBef>
                <a:spcPts val="400"/>
              </a:spcBef>
              <a:spcAft>
                <a:spcPts val="0"/>
              </a:spcAft>
              <a:buClr>
                <a:schemeClr val="lt1"/>
              </a:buClr>
              <a:buSzPts val="1400"/>
              <a:buNone/>
              <a:defRPr sz="1400"/>
            </a:lvl3pPr>
            <a:lvl4pPr lvl="3" algn="ctr" rtl="0">
              <a:lnSpc>
                <a:spcPct val="90000"/>
              </a:lnSpc>
              <a:spcBef>
                <a:spcPts val="400"/>
              </a:spcBef>
              <a:spcAft>
                <a:spcPts val="0"/>
              </a:spcAft>
              <a:buClr>
                <a:schemeClr val="lt1"/>
              </a:buClr>
              <a:buSzPts val="1200"/>
              <a:buNone/>
              <a:defRPr sz="1200"/>
            </a:lvl4pPr>
            <a:lvl5pPr lvl="4" algn="ctr" rtl="0">
              <a:lnSpc>
                <a:spcPct val="90000"/>
              </a:lnSpc>
              <a:spcBef>
                <a:spcPts val="400"/>
              </a:spcBef>
              <a:spcAft>
                <a:spcPts val="0"/>
              </a:spcAft>
              <a:buClr>
                <a:schemeClr val="lt1"/>
              </a:buClr>
              <a:buSzPts val="1200"/>
              <a:buNone/>
              <a:defRPr sz="1200"/>
            </a:lvl5pPr>
            <a:lvl6pPr lvl="5" algn="ctr" rtl="0">
              <a:lnSpc>
                <a:spcPct val="90000"/>
              </a:lnSpc>
              <a:spcBef>
                <a:spcPts val="400"/>
              </a:spcBef>
              <a:spcAft>
                <a:spcPts val="0"/>
              </a:spcAft>
              <a:buClr>
                <a:schemeClr val="lt1"/>
              </a:buClr>
              <a:buSzPts val="1200"/>
              <a:buNone/>
              <a:defRPr sz="1200"/>
            </a:lvl6pPr>
            <a:lvl7pPr lvl="6" algn="ctr" rtl="0">
              <a:lnSpc>
                <a:spcPct val="90000"/>
              </a:lnSpc>
              <a:spcBef>
                <a:spcPts val="400"/>
              </a:spcBef>
              <a:spcAft>
                <a:spcPts val="0"/>
              </a:spcAft>
              <a:buClr>
                <a:schemeClr val="lt1"/>
              </a:buClr>
              <a:buSzPts val="1200"/>
              <a:buNone/>
              <a:defRPr sz="1200"/>
            </a:lvl7pPr>
            <a:lvl8pPr lvl="7" algn="ctr" rtl="0">
              <a:lnSpc>
                <a:spcPct val="90000"/>
              </a:lnSpc>
              <a:spcBef>
                <a:spcPts val="400"/>
              </a:spcBef>
              <a:spcAft>
                <a:spcPts val="0"/>
              </a:spcAft>
              <a:buClr>
                <a:schemeClr val="lt1"/>
              </a:buClr>
              <a:buSzPts val="1200"/>
              <a:buNone/>
              <a:defRPr sz="1200"/>
            </a:lvl8pPr>
            <a:lvl9pPr lvl="8" algn="ctr" rtl="0">
              <a:lnSpc>
                <a:spcPct val="90000"/>
              </a:lnSpc>
              <a:spcBef>
                <a:spcPts val="400"/>
              </a:spcBef>
              <a:spcAft>
                <a:spcPts val="0"/>
              </a:spcAft>
              <a:buClr>
                <a:schemeClr val="lt1"/>
              </a:buClr>
              <a:buSzPts val="1200"/>
              <a:buNone/>
              <a:defRPr sz="1200"/>
            </a:lvl9pPr>
          </a:lstStyle>
          <a:p>
            <a:endParaRPr/>
          </a:p>
        </p:txBody>
      </p:sp>
      <p:sp>
        <p:nvSpPr>
          <p:cNvPr id="66" name="Google Shape;66;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8" name="Google Shape;68;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1" name="Google Shape;71;p16"/>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R="0" lvl="1" algn="l" rtl="0">
              <a:lnSpc>
                <a:spcPct val="90000"/>
              </a:lnSpc>
              <a:spcBef>
                <a:spcPts val="400"/>
              </a:spcBef>
              <a:spcAft>
                <a:spcPts val="0"/>
              </a:spcAft>
              <a:buClr>
                <a:schemeClr val="lt1"/>
              </a:buClr>
              <a:buSzPts val="2100"/>
              <a:buFont typeface="Arial"/>
              <a:buNone/>
              <a:defRPr sz="2100" b="0" i="0" u="none" strike="noStrike" cap="none">
                <a:solidFill>
                  <a:schemeClr val="lt1"/>
                </a:solidFill>
                <a:latin typeface="Calibri"/>
                <a:ea typeface="Calibri"/>
                <a:cs typeface="Calibri"/>
                <a:sym typeface="Calibri"/>
              </a:defRPr>
            </a:lvl2pPr>
            <a:lvl3pPr marR="0" lvl="2"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4pPr>
            <a:lvl5pPr marR="0" lvl="4"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5pPr>
            <a:lvl6pPr marR="0" lvl="5"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9pPr>
          </a:lstStyle>
          <a:p>
            <a:endParaRPr/>
          </a:p>
        </p:txBody>
      </p:sp>
      <p:sp>
        <p:nvSpPr>
          <p:cNvPr id="72" name="Google Shape;72;p1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200"/>
              <a:buNone/>
              <a:defRPr sz="1200"/>
            </a:lvl1pPr>
            <a:lvl2pPr marL="914400" lvl="1" indent="-228600" algn="l" rtl="0">
              <a:lnSpc>
                <a:spcPct val="90000"/>
              </a:lnSpc>
              <a:spcBef>
                <a:spcPts val="400"/>
              </a:spcBef>
              <a:spcAft>
                <a:spcPts val="0"/>
              </a:spcAft>
              <a:buClr>
                <a:schemeClr val="lt1"/>
              </a:buClr>
              <a:buSzPts val="1100"/>
              <a:buNone/>
              <a:defRPr sz="1100"/>
            </a:lvl2pPr>
            <a:lvl3pPr marL="1371600" lvl="2" indent="-228600" algn="l" rtl="0">
              <a:lnSpc>
                <a:spcPct val="90000"/>
              </a:lnSpc>
              <a:spcBef>
                <a:spcPts val="400"/>
              </a:spcBef>
              <a:spcAft>
                <a:spcPts val="0"/>
              </a:spcAft>
              <a:buClr>
                <a:schemeClr val="lt1"/>
              </a:buClr>
              <a:buSzPts val="900"/>
              <a:buNone/>
              <a:defRPr sz="900"/>
            </a:lvl3pPr>
            <a:lvl4pPr marL="1828800" lvl="3" indent="-228600" algn="l" rtl="0">
              <a:lnSpc>
                <a:spcPct val="90000"/>
              </a:lnSpc>
              <a:spcBef>
                <a:spcPts val="400"/>
              </a:spcBef>
              <a:spcAft>
                <a:spcPts val="0"/>
              </a:spcAft>
              <a:buClr>
                <a:schemeClr val="lt1"/>
              </a:buClr>
              <a:buSzPts val="800"/>
              <a:buNone/>
              <a:defRPr sz="800"/>
            </a:lvl4pPr>
            <a:lvl5pPr marL="2286000" lvl="4" indent="-228600" algn="l" rtl="0">
              <a:lnSpc>
                <a:spcPct val="90000"/>
              </a:lnSpc>
              <a:spcBef>
                <a:spcPts val="400"/>
              </a:spcBef>
              <a:spcAft>
                <a:spcPts val="0"/>
              </a:spcAft>
              <a:buClr>
                <a:schemeClr val="lt1"/>
              </a:buClr>
              <a:buSzPts val="800"/>
              <a:buNone/>
              <a:defRPr sz="800"/>
            </a:lvl5pPr>
            <a:lvl6pPr marL="2743200" lvl="5" indent="-228600" algn="l" rtl="0">
              <a:lnSpc>
                <a:spcPct val="90000"/>
              </a:lnSpc>
              <a:spcBef>
                <a:spcPts val="400"/>
              </a:spcBef>
              <a:spcAft>
                <a:spcPts val="0"/>
              </a:spcAft>
              <a:buClr>
                <a:schemeClr val="lt1"/>
              </a:buClr>
              <a:buSzPts val="800"/>
              <a:buNone/>
              <a:defRPr sz="800"/>
            </a:lvl6pPr>
            <a:lvl7pPr marL="3200400" lvl="6" indent="-228600" algn="l" rtl="0">
              <a:lnSpc>
                <a:spcPct val="90000"/>
              </a:lnSpc>
              <a:spcBef>
                <a:spcPts val="400"/>
              </a:spcBef>
              <a:spcAft>
                <a:spcPts val="0"/>
              </a:spcAft>
              <a:buClr>
                <a:schemeClr val="lt1"/>
              </a:buClr>
              <a:buSzPts val="800"/>
              <a:buNone/>
              <a:defRPr sz="800"/>
            </a:lvl7pPr>
            <a:lvl8pPr marL="3657600" lvl="7" indent="-228600" algn="l" rtl="0">
              <a:lnSpc>
                <a:spcPct val="90000"/>
              </a:lnSpc>
              <a:spcBef>
                <a:spcPts val="400"/>
              </a:spcBef>
              <a:spcAft>
                <a:spcPts val="0"/>
              </a:spcAft>
              <a:buClr>
                <a:schemeClr val="lt1"/>
              </a:buClr>
              <a:buSzPts val="800"/>
              <a:buNone/>
              <a:defRPr sz="800"/>
            </a:lvl8pPr>
            <a:lvl9pPr marL="4114800" lvl="8" indent="-228600" algn="l" rtl="0">
              <a:lnSpc>
                <a:spcPct val="90000"/>
              </a:lnSpc>
              <a:spcBef>
                <a:spcPts val="400"/>
              </a:spcBef>
              <a:spcAft>
                <a:spcPts val="0"/>
              </a:spcAft>
              <a:buClr>
                <a:schemeClr val="lt1"/>
              </a:buClr>
              <a:buSzPts val="800"/>
              <a:buNone/>
              <a:defRPr sz="800"/>
            </a:lvl9pPr>
          </a:lstStyle>
          <a:p>
            <a:endParaRPr/>
          </a:p>
        </p:txBody>
      </p:sp>
      <p:sp>
        <p:nvSpPr>
          <p:cNvPr id="73" name="Google Shape;73;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4" name="Google Shape;74;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8" name="Google Shape;78;p1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79" name="Google Shape;79;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 name="Google Shape;81;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4" name="Google Shape;84;p1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a:solidFill>
                  <a:schemeClr val="lt1"/>
                </a:solidFill>
              </a:defRPr>
            </a:lvl1pPr>
            <a:lvl2pPr marL="914400" lvl="1" indent="-228600" algn="l" rtl="0">
              <a:lnSpc>
                <a:spcPct val="90000"/>
              </a:lnSpc>
              <a:spcBef>
                <a:spcPts val="400"/>
              </a:spcBef>
              <a:spcAft>
                <a:spcPts val="0"/>
              </a:spcAft>
              <a:buClr>
                <a:schemeClr val="lt1"/>
              </a:buClr>
              <a:buSzPts val="1500"/>
              <a:buNone/>
              <a:defRPr sz="1500">
                <a:solidFill>
                  <a:schemeClr val="lt1"/>
                </a:solidFill>
              </a:defRPr>
            </a:lvl2pPr>
            <a:lvl3pPr marL="1371600" lvl="2" indent="-228600" algn="l" rtl="0">
              <a:lnSpc>
                <a:spcPct val="90000"/>
              </a:lnSpc>
              <a:spcBef>
                <a:spcPts val="400"/>
              </a:spcBef>
              <a:spcAft>
                <a:spcPts val="0"/>
              </a:spcAft>
              <a:buClr>
                <a:schemeClr val="lt1"/>
              </a:buClr>
              <a:buSzPts val="1400"/>
              <a:buNone/>
              <a:defRPr sz="1400">
                <a:solidFill>
                  <a:schemeClr val="lt1"/>
                </a:solidFill>
              </a:defRPr>
            </a:lvl3pPr>
            <a:lvl4pPr marL="1828800" lvl="3" indent="-228600" algn="l" rtl="0">
              <a:lnSpc>
                <a:spcPct val="90000"/>
              </a:lnSpc>
              <a:spcBef>
                <a:spcPts val="400"/>
              </a:spcBef>
              <a:spcAft>
                <a:spcPts val="0"/>
              </a:spcAft>
              <a:buClr>
                <a:schemeClr val="lt1"/>
              </a:buClr>
              <a:buSzPts val="1200"/>
              <a:buNone/>
              <a:defRPr sz="1200">
                <a:solidFill>
                  <a:schemeClr val="lt1"/>
                </a:solidFill>
              </a:defRPr>
            </a:lvl4pPr>
            <a:lvl5pPr marL="2286000" lvl="4" indent="-228600" algn="l" rtl="0">
              <a:lnSpc>
                <a:spcPct val="90000"/>
              </a:lnSpc>
              <a:spcBef>
                <a:spcPts val="400"/>
              </a:spcBef>
              <a:spcAft>
                <a:spcPts val="0"/>
              </a:spcAft>
              <a:buClr>
                <a:schemeClr val="lt1"/>
              </a:buClr>
              <a:buSzPts val="1200"/>
              <a:buNone/>
              <a:defRPr sz="1200">
                <a:solidFill>
                  <a:schemeClr val="lt1"/>
                </a:solidFill>
              </a:defRPr>
            </a:lvl5pPr>
            <a:lvl6pPr marL="2743200" lvl="5" indent="-228600" algn="l" rtl="0">
              <a:lnSpc>
                <a:spcPct val="90000"/>
              </a:lnSpc>
              <a:spcBef>
                <a:spcPts val="400"/>
              </a:spcBef>
              <a:spcAft>
                <a:spcPts val="0"/>
              </a:spcAft>
              <a:buClr>
                <a:schemeClr val="lt1"/>
              </a:buClr>
              <a:buSzPts val="1200"/>
              <a:buNone/>
              <a:defRPr sz="1200">
                <a:solidFill>
                  <a:schemeClr val="lt1"/>
                </a:solidFill>
              </a:defRPr>
            </a:lvl6pPr>
            <a:lvl7pPr marL="3200400" lvl="6" indent="-228600" algn="l" rtl="0">
              <a:lnSpc>
                <a:spcPct val="90000"/>
              </a:lnSpc>
              <a:spcBef>
                <a:spcPts val="400"/>
              </a:spcBef>
              <a:spcAft>
                <a:spcPts val="0"/>
              </a:spcAft>
              <a:buClr>
                <a:schemeClr val="lt1"/>
              </a:buClr>
              <a:buSzPts val="1200"/>
              <a:buNone/>
              <a:defRPr sz="1200">
                <a:solidFill>
                  <a:schemeClr val="lt1"/>
                </a:solidFill>
              </a:defRPr>
            </a:lvl7pPr>
            <a:lvl8pPr marL="3657600" lvl="7" indent="-228600" algn="l" rtl="0">
              <a:lnSpc>
                <a:spcPct val="90000"/>
              </a:lnSpc>
              <a:spcBef>
                <a:spcPts val="400"/>
              </a:spcBef>
              <a:spcAft>
                <a:spcPts val="0"/>
              </a:spcAft>
              <a:buClr>
                <a:schemeClr val="lt1"/>
              </a:buClr>
              <a:buSzPts val="1200"/>
              <a:buNone/>
              <a:defRPr sz="1200">
                <a:solidFill>
                  <a:schemeClr val="lt1"/>
                </a:solidFill>
              </a:defRPr>
            </a:lvl8pPr>
            <a:lvl9pPr marL="4114800" lvl="8" indent="-228600" algn="l" rtl="0">
              <a:lnSpc>
                <a:spcPct val="90000"/>
              </a:lnSpc>
              <a:spcBef>
                <a:spcPts val="400"/>
              </a:spcBef>
              <a:spcAft>
                <a:spcPts val="0"/>
              </a:spcAft>
              <a:buClr>
                <a:schemeClr val="lt1"/>
              </a:buClr>
              <a:buSzPts val="1200"/>
              <a:buNone/>
              <a:defRPr sz="1200">
                <a:solidFill>
                  <a:schemeClr val="lt1"/>
                </a:solidFill>
              </a:defRPr>
            </a:lvl9pPr>
          </a:lstStyle>
          <a:p>
            <a:endParaRPr/>
          </a:p>
        </p:txBody>
      </p:sp>
      <p:sp>
        <p:nvSpPr>
          <p:cNvPr id="85" name="Google Shape;85;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 name="Google Shape;86;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7" name="Google Shape;87;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0" name="Google Shape;90;p1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91" name="Google Shape;91;p1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92" name="Google Shape;92;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7" name="Google Shape;97;p2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lt1"/>
              </a:buClr>
              <a:buSzPts val="1800"/>
              <a:buNone/>
              <a:defRPr sz="1800" b="1"/>
            </a:lvl1pPr>
            <a:lvl2pPr marL="914400" lvl="1" indent="-228600" algn="l" rtl="0">
              <a:lnSpc>
                <a:spcPct val="90000"/>
              </a:lnSpc>
              <a:spcBef>
                <a:spcPts val="400"/>
              </a:spcBef>
              <a:spcAft>
                <a:spcPts val="0"/>
              </a:spcAft>
              <a:buClr>
                <a:schemeClr val="lt1"/>
              </a:buClr>
              <a:buSzPts val="1500"/>
              <a:buNone/>
              <a:defRPr sz="1500" b="1"/>
            </a:lvl2pPr>
            <a:lvl3pPr marL="1371600" lvl="2" indent="-228600" algn="l" rtl="0">
              <a:lnSpc>
                <a:spcPct val="90000"/>
              </a:lnSpc>
              <a:spcBef>
                <a:spcPts val="400"/>
              </a:spcBef>
              <a:spcAft>
                <a:spcPts val="0"/>
              </a:spcAft>
              <a:buClr>
                <a:schemeClr val="lt1"/>
              </a:buClr>
              <a:buSzPts val="1400"/>
              <a:buNone/>
              <a:defRPr sz="1400" b="1"/>
            </a:lvl3pPr>
            <a:lvl4pPr marL="1828800" lvl="3" indent="-228600" algn="l" rtl="0">
              <a:lnSpc>
                <a:spcPct val="90000"/>
              </a:lnSpc>
              <a:spcBef>
                <a:spcPts val="400"/>
              </a:spcBef>
              <a:spcAft>
                <a:spcPts val="0"/>
              </a:spcAft>
              <a:buClr>
                <a:schemeClr val="lt1"/>
              </a:buClr>
              <a:buSzPts val="1200"/>
              <a:buNone/>
              <a:defRPr sz="1200" b="1"/>
            </a:lvl4pPr>
            <a:lvl5pPr marL="2286000" lvl="4" indent="-228600" algn="l" rtl="0">
              <a:lnSpc>
                <a:spcPct val="90000"/>
              </a:lnSpc>
              <a:spcBef>
                <a:spcPts val="400"/>
              </a:spcBef>
              <a:spcAft>
                <a:spcPts val="0"/>
              </a:spcAft>
              <a:buClr>
                <a:schemeClr val="lt1"/>
              </a:buClr>
              <a:buSzPts val="1200"/>
              <a:buNone/>
              <a:defRPr sz="1200" b="1"/>
            </a:lvl5pPr>
            <a:lvl6pPr marL="2743200" lvl="5" indent="-228600" algn="l" rtl="0">
              <a:lnSpc>
                <a:spcPct val="90000"/>
              </a:lnSpc>
              <a:spcBef>
                <a:spcPts val="400"/>
              </a:spcBef>
              <a:spcAft>
                <a:spcPts val="0"/>
              </a:spcAft>
              <a:buClr>
                <a:schemeClr val="lt1"/>
              </a:buClr>
              <a:buSzPts val="1200"/>
              <a:buNone/>
              <a:defRPr sz="1200" b="1"/>
            </a:lvl6pPr>
            <a:lvl7pPr marL="3200400" lvl="6" indent="-228600" algn="l" rtl="0">
              <a:lnSpc>
                <a:spcPct val="90000"/>
              </a:lnSpc>
              <a:spcBef>
                <a:spcPts val="400"/>
              </a:spcBef>
              <a:spcAft>
                <a:spcPts val="0"/>
              </a:spcAft>
              <a:buClr>
                <a:schemeClr val="lt1"/>
              </a:buClr>
              <a:buSzPts val="1200"/>
              <a:buNone/>
              <a:defRPr sz="1200" b="1"/>
            </a:lvl7pPr>
            <a:lvl8pPr marL="3657600" lvl="7" indent="-228600" algn="l" rtl="0">
              <a:lnSpc>
                <a:spcPct val="90000"/>
              </a:lnSpc>
              <a:spcBef>
                <a:spcPts val="400"/>
              </a:spcBef>
              <a:spcAft>
                <a:spcPts val="0"/>
              </a:spcAft>
              <a:buClr>
                <a:schemeClr val="lt1"/>
              </a:buClr>
              <a:buSzPts val="1200"/>
              <a:buNone/>
              <a:defRPr sz="1200" b="1"/>
            </a:lvl8pPr>
            <a:lvl9pPr marL="4114800" lvl="8" indent="-228600" algn="l" rtl="0">
              <a:lnSpc>
                <a:spcPct val="90000"/>
              </a:lnSpc>
              <a:spcBef>
                <a:spcPts val="400"/>
              </a:spcBef>
              <a:spcAft>
                <a:spcPts val="0"/>
              </a:spcAft>
              <a:buClr>
                <a:schemeClr val="lt1"/>
              </a:buClr>
              <a:buSzPts val="1200"/>
              <a:buNone/>
              <a:defRPr sz="1200" b="1"/>
            </a:lvl9pPr>
          </a:lstStyle>
          <a:p>
            <a:endParaRPr/>
          </a:p>
        </p:txBody>
      </p:sp>
      <p:sp>
        <p:nvSpPr>
          <p:cNvPr id="98" name="Google Shape;98;p20"/>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99" name="Google Shape;99;p2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lt1"/>
              </a:buClr>
              <a:buSzPts val="1800"/>
              <a:buNone/>
              <a:defRPr sz="1800" b="1"/>
            </a:lvl1pPr>
            <a:lvl2pPr marL="914400" lvl="1" indent="-228600" algn="l" rtl="0">
              <a:lnSpc>
                <a:spcPct val="90000"/>
              </a:lnSpc>
              <a:spcBef>
                <a:spcPts val="400"/>
              </a:spcBef>
              <a:spcAft>
                <a:spcPts val="0"/>
              </a:spcAft>
              <a:buClr>
                <a:schemeClr val="lt1"/>
              </a:buClr>
              <a:buSzPts val="1500"/>
              <a:buNone/>
              <a:defRPr sz="1500" b="1"/>
            </a:lvl2pPr>
            <a:lvl3pPr marL="1371600" lvl="2" indent="-228600" algn="l" rtl="0">
              <a:lnSpc>
                <a:spcPct val="90000"/>
              </a:lnSpc>
              <a:spcBef>
                <a:spcPts val="400"/>
              </a:spcBef>
              <a:spcAft>
                <a:spcPts val="0"/>
              </a:spcAft>
              <a:buClr>
                <a:schemeClr val="lt1"/>
              </a:buClr>
              <a:buSzPts val="1400"/>
              <a:buNone/>
              <a:defRPr sz="1400" b="1"/>
            </a:lvl3pPr>
            <a:lvl4pPr marL="1828800" lvl="3" indent="-228600" algn="l" rtl="0">
              <a:lnSpc>
                <a:spcPct val="90000"/>
              </a:lnSpc>
              <a:spcBef>
                <a:spcPts val="400"/>
              </a:spcBef>
              <a:spcAft>
                <a:spcPts val="0"/>
              </a:spcAft>
              <a:buClr>
                <a:schemeClr val="lt1"/>
              </a:buClr>
              <a:buSzPts val="1200"/>
              <a:buNone/>
              <a:defRPr sz="1200" b="1"/>
            </a:lvl4pPr>
            <a:lvl5pPr marL="2286000" lvl="4" indent="-228600" algn="l" rtl="0">
              <a:lnSpc>
                <a:spcPct val="90000"/>
              </a:lnSpc>
              <a:spcBef>
                <a:spcPts val="400"/>
              </a:spcBef>
              <a:spcAft>
                <a:spcPts val="0"/>
              </a:spcAft>
              <a:buClr>
                <a:schemeClr val="lt1"/>
              </a:buClr>
              <a:buSzPts val="1200"/>
              <a:buNone/>
              <a:defRPr sz="1200" b="1"/>
            </a:lvl5pPr>
            <a:lvl6pPr marL="2743200" lvl="5" indent="-228600" algn="l" rtl="0">
              <a:lnSpc>
                <a:spcPct val="90000"/>
              </a:lnSpc>
              <a:spcBef>
                <a:spcPts val="400"/>
              </a:spcBef>
              <a:spcAft>
                <a:spcPts val="0"/>
              </a:spcAft>
              <a:buClr>
                <a:schemeClr val="lt1"/>
              </a:buClr>
              <a:buSzPts val="1200"/>
              <a:buNone/>
              <a:defRPr sz="1200" b="1"/>
            </a:lvl6pPr>
            <a:lvl7pPr marL="3200400" lvl="6" indent="-228600" algn="l" rtl="0">
              <a:lnSpc>
                <a:spcPct val="90000"/>
              </a:lnSpc>
              <a:spcBef>
                <a:spcPts val="400"/>
              </a:spcBef>
              <a:spcAft>
                <a:spcPts val="0"/>
              </a:spcAft>
              <a:buClr>
                <a:schemeClr val="lt1"/>
              </a:buClr>
              <a:buSzPts val="1200"/>
              <a:buNone/>
              <a:defRPr sz="1200" b="1"/>
            </a:lvl7pPr>
            <a:lvl8pPr marL="3657600" lvl="7" indent="-228600" algn="l" rtl="0">
              <a:lnSpc>
                <a:spcPct val="90000"/>
              </a:lnSpc>
              <a:spcBef>
                <a:spcPts val="400"/>
              </a:spcBef>
              <a:spcAft>
                <a:spcPts val="0"/>
              </a:spcAft>
              <a:buClr>
                <a:schemeClr val="lt1"/>
              </a:buClr>
              <a:buSzPts val="1200"/>
              <a:buNone/>
              <a:defRPr sz="1200" b="1"/>
            </a:lvl8pPr>
            <a:lvl9pPr marL="4114800" lvl="8" indent="-228600" algn="l" rtl="0">
              <a:lnSpc>
                <a:spcPct val="90000"/>
              </a:lnSpc>
              <a:spcBef>
                <a:spcPts val="400"/>
              </a:spcBef>
              <a:spcAft>
                <a:spcPts val="0"/>
              </a:spcAft>
              <a:buClr>
                <a:schemeClr val="lt1"/>
              </a:buClr>
              <a:buSzPts val="1200"/>
              <a:buNone/>
              <a:defRPr sz="1200" b="1"/>
            </a:lvl9pPr>
          </a:lstStyle>
          <a:p>
            <a:endParaRPr/>
          </a:p>
        </p:txBody>
      </p:sp>
      <p:sp>
        <p:nvSpPr>
          <p:cNvPr id="100" name="Google Shape;100;p20"/>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01" name="Google Shape;101;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6" name="Google Shape;106;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8" name="Google Shape;108;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lt1"/>
              </a:buClr>
              <a:buSzPts val="2400"/>
              <a:buChar char="•"/>
              <a:defRPr sz="2400"/>
            </a:lvl1pPr>
            <a:lvl2pPr marL="914400" lvl="1" indent="-361950" algn="l" rtl="0">
              <a:lnSpc>
                <a:spcPct val="90000"/>
              </a:lnSpc>
              <a:spcBef>
                <a:spcPts val="400"/>
              </a:spcBef>
              <a:spcAft>
                <a:spcPts val="0"/>
              </a:spcAft>
              <a:buClr>
                <a:schemeClr val="lt1"/>
              </a:buClr>
              <a:buSzPts val="2100"/>
              <a:buChar char="•"/>
              <a:defRPr sz="2100"/>
            </a:lvl2pPr>
            <a:lvl3pPr marL="1371600" lvl="2" indent="-342900" algn="l" rtl="0">
              <a:lnSpc>
                <a:spcPct val="90000"/>
              </a:lnSpc>
              <a:spcBef>
                <a:spcPts val="400"/>
              </a:spcBef>
              <a:spcAft>
                <a:spcPts val="0"/>
              </a:spcAft>
              <a:buClr>
                <a:schemeClr val="lt1"/>
              </a:buClr>
              <a:buSzPts val="1800"/>
              <a:buChar char="•"/>
              <a:defRPr sz="1800"/>
            </a:lvl3pPr>
            <a:lvl4pPr marL="1828800" lvl="3" indent="-323850" algn="l" rtl="0">
              <a:lnSpc>
                <a:spcPct val="90000"/>
              </a:lnSpc>
              <a:spcBef>
                <a:spcPts val="400"/>
              </a:spcBef>
              <a:spcAft>
                <a:spcPts val="0"/>
              </a:spcAft>
              <a:buClr>
                <a:schemeClr val="lt1"/>
              </a:buClr>
              <a:buSzPts val="1500"/>
              <a:buChar char="•"/>
              <a:defRPr sz="1500"/>
            </a:lvl4pPr>
            <a:lvl5pPr marL="2286000" lvl="4" indent="-323850" algn="l" rtl="0">
              <a:lnSpc>
                <a:spcPct val="90000"/>
              </a:lnSpc>
              <a:spcBef>
                <a:spcPts val="400"/>
              </a:spcBef>
              <a:spcAft>
                <a:spcPts val="0"/>
              </a:spcAft>
              <a:buClr>
                <a:schemeClr val="lt1"/>
              </a:buClr>
              <a:buSzPts val="1500"/>
              <a:buChar char="•"/>
              <a:defRPr sz="1500"/>
            </a:lvl5pPr>
            <a:lvl6pPr marL="2743200" lvl="5" indent="-323850" algn="l" rtl="0">
              <a:lnSpc>
                <a:spcPct val="90000"/>
              </a:lnSpc>
              <a:spcBef>
                <a:spcPts val="400"/>
              </a:spcBef>
              <a:spcAft>
                <a:spcPts val="0"/>
              </a:spcAft>
              <a:buClr>
                <a:schemeClr val="lt1"/>
              </a:buClr>
              <a:buSzPts val="1500"/>
              <a:buChar char="•"/>
              <a:defRPr sz="1500"/>
            </a:lvl6pPr>
            <a:lvl7pPr marL="3200400" lvl="6" indent="-323850" algn="l" rtl="0">
              <a:lnSpc>
                <a:spcPct val="90000"/>
              </a:lnSpc>
              <a:spcBef>
                <a:spcPts val="400"/>
              </a:spcBef>
              <a:spcAft>
                <a:spcPts val="0"/>
              </a:spcAft>
              <a:buClr>
                <a:schemeClr val="lt1"/>
              </a:buClr>
              <a:buSzPts val="1500"/>
              <a:buChar char="•"/>
              <a:defRPr sz="1500"/>
            </a:lvl7pPr>
            <a:lvl8pPr marL="3657600" lvl="7" indent="-323850" algn="l" rtl="0">
              <a:lnSpc>
                <a:spcPct val="90000"/>
              </a:lnSpc>
              <a:spcBef>
                <a:spcPts val="400"/>
              </a:spcBef>
              <a:spcAft>
                <a:spcPts val="0"/>
              </a:spcAft>
              <a:buClr>
                <a:schemeClr val="lt1"/>
              </a:buClr>
              <a:buSzPts val="1500"/>
              <a:buChar char="•"/>
              <a:defRPr sz="1500"/>
            </a:lvl8pPr>
            <a:lvl9pPr marL="4114800" lvl="8" indent="-323850" algn="l" rtl="0">
              <a:lnSpc>
                <a:spcPct val="90000"/>
              </a:lnSpc>
              <a:spcBef>
                <a:spcPts val="400"/>
              </a:spcBef>
              <a:spcAft>
                <a:spcPts val="0"/>
              </a:spcAft>
              <a:buClr>
                <a:schemeClr val="lt1"/>
              </a:buClr>
              <a:buSzPts val="1500"/>
              <a:buChar char="•"/>
              <a:defRPr sz="1500"/>
            </a:lvl9pPr>
          </a:lstStyle>
          <a:p>
            <a:endParaRPr/>
          </a:p>
        </p:txBody>
      </p:sp>
      <p:sp>
        <p:nvSpPr>
          <p:cNvPr id="116" name="Google Shape;116;p2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200"/>
              <a:buNone/>
              <a:defRPr sz="1200"/>
            </a:lvl1pPr>
            <a:lvl2pPr marL="914400" lvl="1" indent="-228600" algn="l" rtl="0">
              <a:lnSpc>
                <a:spcPct val="90000"/>
              </a:lnSpc>
              <a:spcBef>
                <a:spcPts val="400"/>
              </a:spcBef>
              <a:spcAft>
                <a:spcPts val="0"/>
              </a:spcAft>
              <a:buClr>
                <a:schemeClr val="lt1"/>
              </a:buClr>
              <a:buSzPts val="1100"/>
              <a:buNone/>
              <a:defRPr sz="1100"/>
            </a:lvl2pPr>
            <a:lvl3pPr marL="1371600" lvl="2" indent="-228600" algn="l" rtl="0">
              <a:lnSpc>
                <a:spcPct val="90000"/>
              </a:lnSpc>
              <a:spcBef>
                <a:spcPts val="400"/>
              </a:spcBef>
              <a:spcAft>
                <a:spcPts val="0"/>
              </a:spcAft>
              <a:buClr>
                <a:schemeClr val="lt1"/>
              </a:buClr>
              <a:buSzPts val="900"/>
              <a:buNone/>
              <a:defRPr sz="900"/>
            </a:lvl3pPr>
            <a:lvl4pPr marL="1828800" lvl="3" indent="-228600" algn="l" rtl="0">
              <a:lnSpc>
                <a:spcPct val="90000"/>
              </a:lnSpc>
              <a:spcBef>
                <a:spcPts val="400"/>
              </a:spcBef>
              <a:spcAft>
                <a:spcPts val="0"/>
              </a:spcAft>
              <a:buClr>
                <a:schemeClr val="lt1"/>
              </a:buClr>
              <a:buSzPts val="800"/>
              <a:buNone/>
              <a:defRPr sz="800"/>
            </a:lvl4pPr>
            <a:lvl5pPr marL="2286000" lvl="4" indent="-228600" algn="l" rtl="0">
              <a:lnSpc>
                <a:spcPct val="90000"/>
              </a:lnSpc>
              <a:spcBef>
                <a:spcPts val="400"/>
              </a:spcBef>
              <a:spcAft>
                <a:spcPts val="0"/>
              </a:spcAft>
              <a:buClr>
                <a:schemeClr val="lt1"/>
              </a:buClr>
              <a:buSzPts val="800"/>
              <a:buNone/>
              <a:defRPr sz="800"/>
            </a:lvl5pPr>
            <a:lvl6pPr marL="2743200" lvl="5" indent="-228600" algn="l" rtl="0">
              <a:lnSpc>
                <a:spcPct val="90000"/>
              </a:lnSpc>
              <a:spcBef>
                <a:spcPts val="400"/>
              </a:spcBef>
              <a:spcAft>
                <a:spcPts val="0"/>
              </a:spcAft>
              <a:buClr>
                <a:schemeClr val="lt1"/>
              </a:buClr>
              <a:buSzPts val="800"/>
              <a:buNone/>
              <a:defRPr sz="800"/>
            </a:lvl6pPr>
            <a:lvl7pPr marL="3200400" lvl="6" indent="-228600" algn="l" rtl="0">
              <a:lnSpc>
                <a:spcPct val="90000"/>
              </a:lnSpc>
              <a:spcBef>
                <a:spcPts val="400"/>
              </a:spcBef>
              <a:spcAft>
                <a:spcPts val="0"/>
              </a:spcAft>
              <a:buClr>
                <a:schemeClr val="lt1"/>
              </a:buClr>
              <a:buSzPts val="800"/>
              <a:buNone/>
              <a:defRPr sz="800"/>
            </a:lvl7pPr>
            <a:lvl8pPr marL="3657600" lvl="7" indent="-228600" algn="l" rtl="0">
              <a:lnSpc>
                <a:spcPct val="90000"/>
              </a:lnSpc>
              <a:spcBef>
                <a:spcPts val="400"/>
              </a:spcBef>
              <a:spcAft>
                <a:spcPts val="0"/>
              </a:spcAft>
              <a:buClr>
                <a:schemeClr val="lt1"/>
              </a:buClr>
              <a:buSzPts val="800"/>
              <a:buNone/>
              <a:defRPr sz="800"/>
            </a:lvl8pPr>
            <a:lvl9pPr marL="4114800" lvl="8" indent="-228600" algn="l" rtl="0">
              <a:lnSpc>
                <a:spcPct val="90000"/>
              </a:lnSpc>
              <a:spcBef>
                <a:spcPts val="400"/>
              </a:spcBef>
              <a:spcAft>
                <a:spcPts val="0"/>
              </a:spcAft>
              <a:buClr>
                <a:schemeClr val="lt1"/>
              </a:buClr>
              <a:buSzPts val="800"/>
              <a:buNone/>
              <a:defRPr sz="800"/>
            </a:lvl9pPr>
          </a:lstStyle>
          <a:p>
            <a:endParaRPr/>
          </a:p>
        </p:txBody>
      </p:sp>
      <p:sp>
        <p:nvSpPr>
          <p:cNvPr id="117" name="Google Shape;117;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2" name="Google Shape;122;p2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23" name="Google Shape;123;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5" name="Google Shape;125;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8" name="Google Shape;128;p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29" name="Google Shape;129;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1" name="Google Shape;131;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rgbClr val="0070C0"/>
            </a:gs>
            <a:gs pos="38000">
              <a:srgbClr val="0070C0"/>
            </a:gs>
            <a:gs pos="66000">
              <a:srgbClr val="002060"/>
            </a:gs>
            <a:gs pos="100000">
              <a:srgbClr val="002060"/>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38000">
              <a:srgbClr val="0070C0"/>
            </a:gs>
            <a:gs pos="66000">
              <a:srgbClr val="002060"/>
            </a:gs>
            <a:gs pos="100000">
              <a:srgbClr val="002060"/>
            </a:gs>
          </a:gsLst>
          <a:lin ang="5400000" scaled="1"/>
          <a:tileRect/>
        </a:grad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9" name="Google Shape;59;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60" name="Google Shape;60;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61" name="Google Shape;61;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62" name="Google Shape;62;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chemeClr val="lt1"/>
                </a:solidFill>
                <a:latin typeface="Calibri"/>
                <a:ea typeface="Calibri"/>
                <a:cs typeface="Calibri"/>
                <a:sym typeface="Calibri"/>
              </a:defRPr>
            </a:lvl1pPr>
            <a:lvl2pPr marL="0" marR="0" lvl="1" indent="0" algn="r" rtl="0">
              <a:spcBef>
                <a:spcPts val="0"/>
              </a:spcBef>
              <a:buNone/>
              <a:defRPr sz="900" b="0" i="0" u="none" strike="noStrike" cap="none">
                <a:solidFill>
                  <a:schemeClr val="lt1"/>
                </a:solidFill>
                <a:latin typeface="Calibri"/>
                <a:ea typeface="Calibri"/>
                <a:cs typeface="Calibri"/>
                <a:sym typeface="Calibri"/>
              </a:defRPr>
            </a:lvl2pPr>
            <a:lvl3pPr marL="0" marR="0" lvl="2" indent="0" algn="r" rtl="0">
              <a:spcBef>
                <a:spcPts val="0"/>
              </a:spcBef>
              <a:buNone/>
              <a:defRPr sz="900" b="0" i="0" u="none" strike="noStrike" cap="none">
                <a:solidFill>
                  <a:schemeClr val="lt1"/>
                </a:solidFill>
                <a:latin typeface="Calibri"/>
                <a:ea typeface="Calibri"/>
                <a:cs typeface="Calibri"/>
                <a:sym typeface="Calibri"/>
              </a:defRPr>
            </a:lvl3pPr>
            <a:lvl4pPr marL="0" marR="0" lvl="3" indent="0" algn="r" rtl="0">
              <a:spcBef>
                <a:spcPts val="0"/>
              </a:spcBef>
              <a:buNone/>
              <a:defRPr sz="900" b="0" i="0" u="none" strike="noStrike" cap="none">
                <a:solidFill>
                  <a:schemeClr val="lt1"/>
                </a:solidFill>
                <a:latin typeface="Calibri"/>
                <a:ea typeface="Calibri"/>
                <a:cs typeface="Calibri"/>
                <a:sym typeface="Calibri"/>
              </a:defRPr>
            </a:lvl4pPr>
            <a:lvl5pPr marL="0" marR="0" lvl="4" indent="0" algn="r" rtl="0">
              <a:spcBef>
                <a:spcPts val="0"/>
              </a:spcBef>
              <a:buNone/>
              <a:defRPr sz="900" b="0" i="0" u="none" strike="noStrike" cap="none">
                <a:solidFill>
                  <a:schemeClr val="lt1"/>
                </a:solidFill>
                <a:latin typeface="Calibri"/>
                <a:ea typeface="Calibri"/>
                <a:cs typeface="Calibri"/>
                <a:sym typeface="Calibri"/>
              </a:defRPr>
            </a:lvl5pPr>
            <a:lvl6pPr marL="0" marR="0" lvl="5" indent="0" algn="r" rtl="0">
              <a:spcBef>
                <a:spcPts val="0"/>
              </a:spcBef>
              <a:buNone/>
              <a:defRPr sz="900" b="0" i="0" u="none" strike="noStrike" cap="none">
                <a:solidFill>
                  <a:schemeClr val="lt1"/>
                </a:solidFill>
                <a:latin typeface="Calibri"/>
                <a:ea typeface="Calibri"/>
                <a:cs typeface="Calibri"/>
                <a:sym typeface="Calibri"/>
              </a:defRPr>
            </a:lvl6pPr>
            <a:lvl7pPr marL="0" marR="0" lvl="6" indent="0" algn="r" rtl="0">
              <a:spcBef>
                <a:spcPts val="0"/>
              </a:spcBef>
              <a:buNone/>
              <a:defRPr sz="900" b="0" i="0" u="none" strike="noStrike" cap="none">
                <a:solidFill>
                  <a:schemeClr val="lt1"/>
                </a:solidFill>
                <a:latin typeface="Calibri"/>
                <a:ea typeface="Calibri"/>
                <a:cs typeface="Calibri"/>
                <a:sym typeface="Calibri"/>
              </a:defRPr>
            </a:lvl7pPr>
            <a:lvl8pPr marL="0" marR="0" lvl="7" indent="0" algn="r" rtl="0">
              <a:spcBef>
                <a:spcPts val="0"/>
              </a:spcBef>
              <a:buNone/>
              <a:defRPr sz="900" b="0" i="0" u="none" strike="noStrike" cap="none">
                <a:solidFill>
                  <a:schemeClr val="lt1"/>
                </a:solidFill>
                <a:latin typeface="Calibri"/>
                <a:ea typeface="Calibri"/>
                <a:cs typeface="Calibri"/>
                <a:sym typeface="Calibri"/>
              </a:defRPr>
            </a:lvl8pPr>
            <a:lvl9pPr marL="0" marR="0" lvl="8" indent="0" algn="r" rtl="0">
              <a:spcBef>
                <a:spcPts val="0"/>
              </a:spcBef>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pixabay.com/en/globe-worldwide-46043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7"/>
          <p:cNvSpPr txBox="1"/>
          <p:nvPr/>
        </p:nvSpPr>
        <p:spPr>
          <a:xfrm>
            <a:off x="586650" y="399150"/>
            <a:ext cx="7970700" cy="206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700" dirty="0">
                <a:solidFill>
                  <a:schemeClr val="bg1"/>
                </a:solidFill>
                <a:latin typeface="Calibri"/>
                <a:ea typeface="Playfair Display"/>
                <a:cs typeface="Playfair Display"/>
                <a:sym typeface="Playfair Display"/>
              </a:rPr>
              <a:t>Dreaming Big:</a:t>
            </a:r>
            <a:endParaRPr lang="en-US" sz="5700" dirty="0">
              <a:solidFill>
                <a:schemeClr val="bg1"/>
              </a:solidFill>
              <a:latin typeface="Calibri"/>
              <a:ea typeface="Playfair Display"/>
              <a:cs typeface="Playfair Display"/>
            </a:endParaRPr>
          </a:p>
          <a:p>
            <a:pPr marL="0" lvl="0" indent="0" algn="ctr" rtl="0">
              <a:spcBef>
                <a:spcPts val="0"/>
              </a:spcBef>
              <a:spcAft>
                <a:spcPts val="0"/>
              </a:spcAft>
              <a:buNone/>
            </a:pPr>
            <a:r>
              <a:rPr lang="en" sz="5700" dirty="0">
                <a:solidFill>
                  <a:schemeClr val="bg1"/>
                </a:solidFill>
                <a:latin typeface="Calibri"/>
                <a:ea typeface="Playfair Display"/>
                <a:cs typeface="Playfair Display"/>
                <a:sym typeface="Playfair Display"/>
              </a:rPr>
              <a:t>Envisioning Our Future</a:t>
            </a:r>
            <a:endParaRPr sz="5700" dirty="0">
              <a:solidFill>
                <a:schemeClr val="bg1"/>
              </a:solidFill>
              <a:latin typeface="Calibri"/>
              <a:ea typeface="Playfair Display"/>
              <a:cs typeface="Playfair Display"/>
            </a:endParaRPr>
          </a:p>
        </p:txBody>
      </p:sp>
      <p:pic>
        <p:nvPicPr>
          <p:cNvPr id="144" name="Google Shape;144;p27"/>
          <p:cNvPicPr preferRelativeResize="0"/>
          <p:nvPr/>
        </p:nvPicPr>
        <p:blipFill>
          <a:blip r:embed="rId3">
            <a:alphaModFix/>
          </a:blip>
          <a:stretch>
            <a:fillRect/>
          </a:stretch>
        </p:blipFill>
        <p:spPr>
          <a:xfrm>
            <a:off x="2644111" y="2357175"/>
            <a:ext cx="3855775" cy="2570499"/>
          </a:xfrm>
          <a:prstGeom prst="rect">
            <a:avLst/>
          </a:prstGeom>
          <a:noFill/>
          <a:ln>
            <a:noFill/>
          </a:ln>
        </p:spPr>
      </p:pic>
      <p:sp>
        <p:nvSpPr>
          <p:cNvPr id="145" name="Google Shape;145;p27"/>
          <p:cNvSpPr txBox="1"/>
          <p:nvPr/>
        </p:nvSpPr>
        <p:spPr>
          <a:xfrm>
            <a:off x="914400" y="2149650"/>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7"/>
          <p:cNvPicPr preferRelativeResize="0"/>
          <p:nvPr/>
        </p:nvPicPr>
        <p:blipFill>
          <a:blip r:embed="rId3">
            <a:alphaModFix/>
          </a:blip>
          <a:stretch>
            <a:fillRect/>
          </a:stretch>
        </p:blipFill>
        <p:spPr>
          <a:xfrm>
            <a:off x="4857261" y="346720"/>
            <a:ext cx="3731846" cy="4450060"/>
          </a:xfrm>
          <a:prstGeom prst="rect">
            <a:avLst/>
          </a:prstGeom>
          <a:noFill/>
          <a:ln w="28575" cap="flat" cmpd="sng">
            <a:noFill/>
            <a:prstDash val="solid"/>
            <a:round/>
            <a:headEnd type="none" w="sm" len="sm"/>
            <a:tailEnd type="none" w="sm" len="sm"/>
          </a:ln>
        </p:spPr>
      </p:pic>
      <p:sp>
        <p:nvSpPr>
          <p:cNvPr id="2" name="TextBox 1">
            <a:extLst>
              <a:ext uri="{FF2B5EF4-FFF2-40B4-BE49-F238E27FC236}">
                <a16:creationId xmlns:a16="http://schemas.microsoft.com/office/drawing/2014/main" id="{907139A4-21F5-4A14-9D2F-4FD1732E2EE1}"/>
              </a:ext>
            </a:extLst>
          </p:cNvPr>
          <p:cNvSpPr txBox="1"/>
          <p:nvPr/>
        </p:nvSpPr>
        <p:spPr>
          <a:xfrm>
            <a:off x="750276" y="2126302"/>
            <a:ext cx="3282461" cy="969496"/>
          </a:xfrm>
          <a:prstGeom prst="rect">
            <a:avLst/>
          </a:prstGeom>
          <a:noFill/>
        </p:spPr>
        <p:txBody>
          <a:bodyPr wrap="square" rtlCol="0">
            <a:spAutoFit/>
          </a:bodyPr>
          <a:lstStyle/>
          <a:p>
            <a:r>
              <a:rPr lang="en-US" sz="5700" dirty="0">
                <a:solidFill>
                  <a:schemeClr val="bg1"/>
                </a:solidFill>
                <a:latin typeface="Calibri" panose="020F0502020204030204" pitchFamily="34" charset="0"/>
                <a:cs typeface="Calibri" panose="020F0502020204030204" pitchFamily="34" charset="0"/>
              </a:rPr>
              <a:t>Strategies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useBgFill="1">
        <p:nvSpPr>
          <p:cNvPr id="243" name="Rectangle 11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5701"/>
            <a:ext cx="9143999" cy="237161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B41E2F3D-1316-410E-BEBB-0EC01771EEB5}"/>
              </a:ext>
            </a:extLst>
          </p:cNvPr>
          <p:cNvCxnSpPr/>
          <p:nvPr/>
        </p:nvCxnSpPr>
        <p:spPr>
          <a:xfrm>
            <a:off x="4114800" y="2114550"/>
            <a:ext cx="916556" cy="9165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2A38697B-BB58-47AB-963E-0AB98EF47504}"/>
              </a:ext>
            </a:extLst>
          </p:cNvPr>
          <p:cNvCxnSpPr/>
          <p:nvPr/>
        </p:nvCxnSpPr>
        <p:spPr>
          <a:xfrm>
            <a:off x="4257675" y="2257425"/>
            <a:ext cx="916556" cy="9165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595F4C72-5DC6-4D2E-B52A-E91747FAA640}"/>
              </a:ext>
            </a:extLst>
          </p:cNvPr>
          <p:cNvCxnSpPr/>
          <p:nvPr/>
        </p:nvCxnSpPr>
        <p:spPr>
          <a:xfrm>
            <a:off x="4400550" y="2400300"/>
            <a:ext cx="916556" cy="916556"/>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5" name="Picture 5" descr="Background pattern&#10;&#10;Description automatically generated">
            <a:extLst>
              <a:ext uri="{FF2B5EF4-FFF2-40B4-BE49-F238E27FC236}">
                <a16:creationId xmlns:a16="http://schemas.microsoft.com/office/drawing/2014/main" id="{BD5ACEBE-17B2-47CD-9817-91FEF76403B2}"/>
              </a:ext>
            </a:extLst>
          </p:cNvPr>
          <p:cNvPicPr>
            <a:picLocks noChangeAspect="1"/>
          </p:cNvPicPr>
          <p:nvPr/>
        </p:nvPicPr>
        <p:blipFill rotWithShape="1">
          <a:blip r:embed="rId3"/>
          <a:srcRect l="5863" t="21742" r="2160" b="2356"/>
          <a:stretch/>
        </p:blipFill>
        <p:spPr>
          <a:xfrm>
            <a:off x="2519784" y="1217325"/>
            <a:ext cx="4396831" cy="3291594"/>
          </a:xfrm>
          <a:prstGeom prst="rect">
            <a:avLst/>
          </a:prstGeom>
          <a:ln>
            <a:noFill/>
          </a:ln>
        </p:spPr>
      </p:pic>
      <p:sp>
        <p:nvSpPr>
          <p:cNvPr id="6" name="TextBox 5">
            <a:extLst>
              <a:ext uri="{FF2B5EF4-FFF2-40B4-BE49-F238E27FC236}">
                <a16:creationId xmlns:a16="http://schemas.microsoft.com/office/drawing/2014/main" id="{B39133B7-0AD5-4E11-9AAE-276B41291B76}"/>
              </a:ext>
            </a:extLst>
          </p:cNvPr>
          <p:cNvSpPr txBox="1"/>
          <p:nvPr/>
        </p:nvSpPr>
        <p:spPr>
          <a:xfrm>
            <a:off x="1324076" y="54764"/>
            <a:ext cx="6783754" cy="969496"/>
          </a:xfrm>
          <a:prstGeom prst="rect">
            <a:avLst/>
          </a:prstGeom>
          <a:noFill/>
        </p:spPr>
        <p:txBody>
          <a:bodyPr wrap="square" rtlCol="0">
            <a:spAutoFit/>
          </a:bodyPr>
          <a:lstStyle/>
          <a:p>
            <a:pPr algn="ctr"/>
            <a:r>
              <a:rPr lang="en-US" sz="5700" dirty="0">
                <a:solidFill>
                  <a:schemeClr val="bg1"/>
                </a:solidFill>
                <a:latin typeface="Calibri" panose="020F0502020204030204" pitchFamily="34" charset="0"/>
                <a:cs typeface="Calibri" panose="020F0502020204030204" pitchFamily="34" charset="0"/>
              </a:rPr>
              <a:t>Biases and Attitudes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7" name="Picture 6" descr="A picture containing building, dome&#10;&#10;Description automatically generated">
            <a:extLst>
              <a:ext uri="{FF2B5EF4-FFF2-40B4-BE49-F238E27FC236}">
                <a16:creationId xmlns:a16="http://schemas.microsoft.com/office/drawing/2014/main" id="{74E97AD4-FF46-4983-A3B0-4618BA530E47}"/>
              </a:ext>
            </a:extLst>
          </p:cNvPr>
          <p:cNvPicPr>
            <a:picLocks noChangeAspect="1"/>
          </p:cNvPicPr>
          <p:nvPr/>
        </p:nvPicPr>
        <p:blipFill>
          <a:blip r:embed="rId3">
            <a:duotone>
              <a:schemeClr val="accent5">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3160447" y="1606303"/>
            <a:ext cx="3543716" cy="2938663"/>
          </a:xfrm>
          <a:prstGeom prst="rect">
            <a:avLst/>
          </a:prstGeom>
          <a:noFill/>
        </p:spPr>
      </p:pic>
      <p:sp>
        <p:nvSpPr>
          <p:cNvPr id="247" name="Google Shape;247;p39"/>
          <p:cNvSpPr txBox="1"/>
          <p:nvPr/>
        </p:nvSpPr>
        <p:spPr>
          <a:xfrm>
            <a:off x="2439834" y="321710"/>
            <a:ext cx="4264329" cy="961324"/>
          </a:xfrm>
          <a:prstGeom prst="rect">
            <a:avLst/>
          </a:prstGeom>
        </p:spPr>
        <p:txBody>
          <a:bodyPr spcFirstLastPara="1" vert="horz" lIns="91440" tIns="45720" rIns="91440" bIns="45720" rtlCol="0" anchor="b" anchorCtr="0">
            <a:noAutofit/>
          </a:bodyPr>
          <a:lstStyle/>
          <a:p>
            <a:pPr>
              <a:lnSpc>
                <a:spcPct val="90000"/>
              </a:lnSpc>
              <a:spcBef>
                <a:spcPct val="0"/>
              </a:spcBef>
              <a:spcAft>
                <a:spcPts val="600"/>
              </a:spcAft>
              <a:buClr>
                <a:schemeClr val="lt1"/>
              </a:buClr>
              <a:buSzPts val="3200"/>
            </a:pPr>
            <a:r>
              <a:rPr lang="en-US" sz="5700" kern="1200" dirty="0">
                <a:solidFill>
                  <a:schemeClr val="bg1"/>
                </a:solidFill>
                <a:latin typeface="Calibri" panose="020F0502020204030204" pitchFamily="34" charset="0"/>
                <a:ea typeface="+mj-ea"/>
                <a:cs typeface="Calibri" panose="020F0502020204030204" pitchFamily="34" charset="0"/>
                <a:sym typeface="Comfortaa"/>
              </a:rPr>
              <a:t>Setting </a:t>
            </a:r>
            <a:r>
              <a:rPr lang="en-US" sz="5700" kern="1200" dirty="0">
                <a:solidFill>
                  <a:schemeClr val="bg1"/>
                </a:solidFill>
                <a:latin typeface="Calibri" panose="020F0502020204030204" pitchFamily="34" charset="0"/>
                <a:ea typeface="+mj-ea"/>
                <a:cs typeface="Calibri" panose="020F0502020204030204" pitchFamily="34" charset="0"/>
              </a:rPr>
              <a:t>Goals</a:t>
            </a:r>
          </a:p>
        </p:txBody>
      </p:sp>
      <p:sp>
        <p:nvSpPr>
          <p:cNvPr id="5" name="TextBox 4">
            <a:extLst>
              <a:ext uri="{FF2B5EF4-FFF2-40B4-BE49-F238E27FC236}">
                <a16:creationId xmlns:a16="http://schemas.microsoft.com/office/drawing/2014/main" id="{C5EA10CA-0C66-4DF7-946C-0B6F29DAF355}"/>
              </a:ext>
            </a:extLst>
          </p:cNvPr>
          <p:cNvSpPr txBox="1"/>
          <p:nvPr/>
        </p:nvSpPr>
        <p:spPr>
          <a:xfrm>
            <a:off x="3050194" y="2048529"/>
            <a:ext cx="3194297" cy="2308324"/>
          </a:xfrm>
          <a:prstGeom prst="rect">
            <a:avLst/>
          </a:prstGeom>
          <a:noFill/>
          <a:ln>
            <a:noFill/>
          </a:ln>
          <a:scene3d>
            <a:camera prst="orthographicFront"/>
            <a:lightRig rig="threePt" dir="t"/>
          </a:scene3d>
        </p:spPr>
        <p:txBody>
          <a:bodyPr wrap="square" rtlCol="0">
            <a:spAutoFit/>
          </a:bodyPr>
          <a:lstStyle/>
          <a:p>
            <a:pPr algn="ctr"/>
            <a:r>
              <a:rPr lang="en-US" sz="4800" b="1" dirty="0">
                <a:solidFill>
                  <a:srgbClr val="002060"/>
                </a:solidFill>
                <a:latin typeface="Calibri" panose="020F0502020204030204" pitchFamily="34" charset="0"/>
                <a:cs typeface="Calibri" panose="020F0502020204030204" pitchFamily="34" charset="0"/>
              </a:rPr>
              <a:t>Welcome to the Future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5" name="Google Shape;255;p40"/>
          <p:cNvPicPr preferRelativeResize="0"/>
          <p:nvPr/>
        </p:nvPicPr>
        <p:blipFill rotWithShape="1">
          <a:blip r:embed="rId3"/>
          <a:srcRect l="2800" r="4694" b="3"/>
          <a:stretch/>
        </p:blipFill>
        <p:spPr>
          <a:xfrm>
            <a:off x="3086405" y="10"/>
            <a:ext cx="6061405" cy="51434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p:spPr>
      </p:pic>
      <p:sp>
        <p:nvSpPr>
          <p:cNvPr id="254" name="Google Shape;254;p40"/>
          <p:cNvSpPr txBox="1"/>
          <p:nvPr/>
        </p:nvSpPr>
        <p:spPr>
          <a:xfrm>
            <a:off x="217807" y="1370200"/>
            <a:ext cx="4149347" cy="2403100"/>
          </a:xfrm>
          <a:prstGeom prst="rect">
            <a:avLst/>
          </a:prstGeom>
        </p:spPr>
        <p:txBody>
          <a:bodyPr spcFirstLastPara="1" vert="horz" lIns="91440" tIns="45720" rIns="91440" bIns="45720" rtlCol="0" anchor="b" anchorCtr="0">
            <a:noAutofit/>
          </a:bodyPr>
          <a:lstStyle/>
          <a:p>
            <a:pPr>
              <a:lnSpc>
                <a:spcPct val="90000"/>
              </a:lnSpc>
              <a:spcBef>
                <a:spcPct val="0"/>
              </a:spcBef>
              <a:spcAft>
                <a:spcPts val="600"/>
              </a:spcAft>
              <a:buClr>
                <a:schemeClr val="dk1"/>
              </a:buClr>
              <a:buSzPts val="1100"/>
            </a:pPr>
            <a:r>
              <a:rPr lang="en-US" sz="5700" kern="1200" dirty="0">
                <a:solidFill>
                  <a:schemeClr val="bg1"/>
                </a:solidFill>
                <a:latin typeface="Calibri" panose="020F0502020204030204" pitchFamily="34" charset="0"/>
                <a:ea typeface="+mj-ea"/>
                <a:cs typeface="Calibri" panose="020F0502020204030204" pitchFamily="34" charset="0"/>
                <a:sym typeface="Georgia"/>
              </a:rPr>
              <a:t>Inclusivity Technology &amp; Service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7" name="Google Shape;267;p42"/>
          <p:cNvPicPr preferRelativeResize="0"/>
          <p:nvPr/>
        </p:nvPicPr>
        <p:blipFill rotWithShape="1">
          <a:blip r:embed="rId3">
            <a:alphaModFix amt="55000"/>
          </a:blip>
          <a:srcRect t="8697" r="23297" b="392"/>
          <a:stretch/>
        </p:blipFill>
        <p:spPr>
          <a:xfrm>
            <a:off x="2732675" y="-937358"/>
            <a:ext cx="7229472" cy="7018216"/>
          </a:xfrm>
          <a:prstGeom prst="rect">
            <a:avLst/>
          </a:prstGeom>
          <a:noFill/>
          <a:effectLst>
            <a:softEdge rad="635000"/>
          </a:effectLst>
        </p:spPr>
      </p:pic>
      <p:sp>
        <p:nvSpPr>
          <p:cNvPr id="268" name="Google Shape;268;p42"/>
          <p:cNvSpPr txBox="1"/>
          <p:nvPr/>
        </p:nvSpPr>
        <p:spPr>
          <a:xfrm>
            <a:off x="358485" y="841772"/>
            <a:ext cx="3017520" cy="2403100"/>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r>
              <a:rPr lang="en-US" sz="5700" kern="1200" dirty="0">
                <a:solidFill>
                  <a:schemeClr val="tx1"/>
                </a:solidFill>
                <a:latin typeface="Calibri" panose="020F0502020204030204" pitchFamily="34" charset="0"/>
                <a:ea typeface="+mj-ea"/>
                <a:cs typeface="Calibri" panose="020F0502020204030204" pitchFamily="34" charset="0"/>
                <a:sym typeface="Georgia"/>
              </a:rPr>
              <a:t>Public </a:t>
            </a:r>
            <a:endParaRPr lang="en-US" sz="5700" kern="1200" dirty="0">
              <a:solidFill>
                <a:schemeClr val="tx1"/>
              </a:solidFill>
              <a:latin typeface="Calibri" panose="020F0502020204030204" pitchFamily="34" charset="0"/>
              <a:ea typeface="+mj-ea"/>
              <a:cs typeface="Calibri" panose="020F0502020204030204" pitchFamily="34" charset="0"/>
            </a:endParaRPr>
          </a:p>
          <a:p>
            <a:pPr>
              <a:lnSpc>
                <a:spcPct val="90000"/>
              </a:lnSpc>
              <a:spcBef>
                <a:spcPct val="0"/>
              </a:spcBef>
              <a:spcAft>
                <a:spcPts val="600"/>
              </a:spcAft>
            </a:pPr>
            <a:r>
              <a:rPr lang="en-US" sz="5700" kern="1200" dirty="0">
                <a:solidFill>
                  <a:schemeClr val="tx1"/>
                </a:solidFill>
                <a:latin typeface="Calibri" panose="020F0502020204030204" pitchFamily="34" charset="0"/>
                <a:ea typeface="+mj-ea"/>
                <a:cs typeface="Calibri" panose="020F0502020204030204" pitchFamily="34" charset="0"/>
                <a:sym typeface="Georgia"/>
              </a:rPr>
              <a:t>Outreach</a:t>
            </a:r>
            <a:endParaRPr lang="en-US" sz="5700" kern="1200" dirty="0">
              <a:solidFill>
                <a:schemeClr val="tx1"/>
              </a:solidFill>
              <a:latin typeface="Calibri" panose="020F0502020204030204" pitchFamily="34" charset="0"/>
              <a:ea typeface="+mj-ea"/>
              <a:cs typeface="Calibri" panose="020F050202020403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ubble chart&#10;&#10;Description automatically generated">
            <a:extLst>
              <a:ext uri="{FF2B5EF4-FFF2-40B4-BE49-F238E27FC236}">
                <a16:creationId xmlns:a16="http://schemas.microsoft.com/office/drawing/2014/main" id="{2FA35920-4D7F-42F6-9001-4DB6FAD95EC3}"/>
              </a:ext>
            </a:extLst>
          </p:cNvPr>
          <p:cNvPicPr>
            <a:picLocks noChangeAspect="1"/>
          </p:cNvPicPr>
          <p:nvPr/>
        </p:nvPicPr>
        <p:blipFill rotWithShape="1">
          <a:blip r:embed="rId3"/>
          <a:srcRect l="25644" t="34987" r="24395" b="6035"/>
          <a:stretch/>
        </p:blipFill>
        <p:spPr>
          <a:xfrm>
            <a:off x="2370220" y="1382706"/>
            <a:ext cx="4403558" cy="2919664"/>
          </a:xfrm>
          <a:prstGeom prst="rect">
            <a:avLst/>
          </a:prstGeom>
        </p:spPr>
      </p:pic>
      <p:sp>
        <p:nvSpPr>
          <p:cNvPr id="3" name="TextBox 2">
            <a:extLst>
              <a:ext uri="{FF2B5EF4-FFF2-40B4-BE49-F238E27FC236}">
                <a16:creationId xmlns:a16="http://schemas.microsoft.com/office/drawing/2014/main" id="{B3CE7549-C0FA-45E5-BB74-23247BFDD616}"/>
              </a:ext>
            </a:extLst>
          </p:cNvPr>
          <p:cNvSpPr txBox="1"/>
          <p:nvPr/>
        </p:nvSpPr>
        <p:spPr>
          <a:xfrm>
            <a:off x="2684584" y="226648"/>
            <a:ext cx="3774831" cy="969496"/>
          </a:xfrm>
          <a:prstGeom prst="rect">
            <a:avLst/>
          </a:prstGeom>
          <a:noFill/>
        </p:spPr>
        <p:txBody>
          <a:bodyPr wrap="square" rtlCol="0">
            <a:spAutoFit/>
          </a:bodyPr>
          <a:lstStyle/>
          <a:p>
            <a:pPr algn="ctr"/>
            <a:r>
              <a:rPr lang="en-US" sz="5700" dirty="0">
                <a:solidFill>
                  <a:schemeClr val="bg1"/>
                </a:solidFill>
                <a:latin typeface="Calibri" panose="020F0502020204030204" pitchFamily="34" charset="0"/>
                <a:cs typeface="Calibri" panose="020F0502020204030204" pitchFamily="34" charset="0"/>
              </a:rPr>
              <a:t>Discussion</a:t>
            </a:r>
          </a:p>
        </p:txBody>
      </p:sp>
    </p:spTree>
    <p:extLst>
      <p:ext uri="{BB962C8B-B14F-4D97-AF65-F5344CB8AC3E}">
        <p14:creationId xmlns:p14="http://schemas.microsoft.com/office/powerpoint/2010/main" val="1782793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8"/>
          <p:cNvSpPr txBox="1"/>
          <p:nvPr/>
        </p:nvSpPr>
        <p:spPr>
          <a:xfrm>
            <a:off x="203850" y="1336875"/>
            <a:ext cx="4423200" cy="30381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sz="3300" dirty="0"/>
          </a:p>
          <a:p>
            <a:pPr marL="527050" lvl="0" indent="-571500" algn="just" rtl="0">
              <a:spcBef>
                <a:spcPts val="0"/>
              </a:spcBef>
              <a:spcAft>
                <a:spcPts val="0"/>
              </a:spcAft>
              <a:buClr>
                <a:schemeClr val="bg1"/>
              </a:buClr>
              <a:buSzPts val="4300"/>
              <a:buFont typeface="Courier New" panose="02070309020205020404" pitchFamily="49" charset="0"/>
              <a:buChar char="o"/>
            </a:pPr>
            <a:r>
              <a:rPr lang="en" sz="4300" dirty="0">
                <a:solidFill>
                  <a:schemeClr val="bg1"/>
                </a:solidFill>
                <a:latin typeface="Calibri"/>
                <a:ea typeface="Calibri"/>
                <a:cs typeface="Calibri"/>
                <a:sym typeface="Calibri"/>
              </a:rPr>
              <a:t>Demographics</a:t>
            </a:r>
            <a:endParaRPr sz="4300" dirty="0">
              <a:solidFill>
                <a:schemeClr val="bg1"/>
              </a:solidFill>
              <a:latin typeface="Calibri"/>
              <a:ea typeface="Calibri"/>
              <a:cs typeface="Calibri"/>
            </a:endParaRPr>
          </a:p>
          <a:p>
            <a:pPr marL="527050" lvl="0" indent="-571500" algn="just" rtl="0">
              <a:spcBef>
                <a:spcPts val="0"/>
              </a:spcBef>
              <a:spcAft>
                <a:spcPts val="0"/>
              </a:spcAft>
              <a:buClr>
                <a:schemeClr val="bg1"/>
              </a:buClr>
              <a:buSzPts val="4300"/>
              <a:buFont typeface="Courier New" panose="02070309020205020404" pitchFamily="49" charset="0"/>
              <a:buChar char="o"/>
            </a:pPr>
            <a:r>
              <a:rPr lang="en" sz="4300" dirty="0">
                <a:solidFill>
                  <a:schemeClr val="bg1"/>
                </a:solidFill>
                <a:latin typeface="Calibri"/>
                <a:ea typeface="Calibri"/>
                <a:cs typeface="Calibri"/>
                <a:sym typeface="Calibri"/>
              </a:rPr>
              <a:t>Communication</a:t>
            </a:r>
            <a:endParaRPr sz="4300" dirty="0">
              <a:solidFill>
                <a:schemeClr val="bg1"/>
              </a:solidFill>
              <a:latin typeface="Calibri"/>
              <a:ea typeface="Calibri"/>
              <a:cs typeface="Calibri"/>
            </a:endParaRPr>
          </a:p>
          <a:p>
            <a:pPr marL="527050" lvl="0" indent="-571500" algn="just" rtl="0">
              <a:spcBef>
                <a:spcPts val="0"/>
              </a:spcBef>
              <a:spcAft>
                <a:spcPts val="0"/>
              </a:spcAft>
              <a:buClr>
                <a:schemeClr val="bg1"/>
              </a:buClr>
              <a:buSzPts val="4300"/>
              <a:buFont typeface="Courier New" panose="02070309020205020404" pitchFamily="49" charset="0"/>
              <a:buChar char="o"/>
            </a:pPr>
            <a:r>
              <a:rPr lang="en" sz="4300" dirty="0">
                <a:solidFill>
                  <a:schemeClr val="bg1"/>
                </a:solidFill>
                <a:latin typeface="Calibri"/>
                <a:ea typeface="Calibri"/>
                <a:cs typeface="Calibri"/>
                <a:sym typeface="Calibri"/>
              </a:rPr>
              <a:t>Inclusivity</a:t>
            </a:r>
            <a:endParaRPr sz="4300" dirty="0">
              <a:solidFill>
                <a:schemeClr val="bg1"/>
              </a:solidFill>
              <a:latin typeface="Calibri"/>
              <a:ea typeface="Calibri"/>
              <a:cs typeface="Calibri"/>
            </a:endParaRPr>
          </a:p>
        </p:txBody>
      </p:sp>
      <p:sp>
        <p:nvSpPr>
          <p:cNvPr id="151" name="Google Shape;151;p28"/>
          <p:cNvSpPr txBox="1"/>
          <p:nvPr/>
        </p:nvSpPr>
        <p:spPr>
          <a:xfrm>
            <a:off x="1663200" y="217575"/>
            <a:ext cx="5817600" cy="96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700" dirty="0">
                <a:solidFill>
                  <a:schemeClr val="bg1"/>
                </a:solidFill>
                <a:latin typeface="Calibri"/>
                <a:ea typeface="Calibri"/>
                <a:cs typeface="Calibri"/>
                <a:sym typeface="Calibri"/>
              </a:rPr>
              <a:t>Area Evolution</a:t>
            </a:r>
            <a:endParaRPr lang="en-US" sz="5700">
              <a:solidFill>
                <a:schemeClr val="bg1"/>
              </a:solidFill>
              <a:latin typeface="Calibri"/>
              <a:ea typeface="Calibri"/>
              <a:cs typeface="Calibri"/>
            </a:endParaRPr>
          </a:p>
        </p:txBody>
      </p:sp>
      <p:pic>
        <p:nvPicPr>
          <p:cNvPr id="152" name="Google Shape;152;p28"/>
          <p:cNvPicPr preferRelativeResize="0"/>
          <p:nvPr/>
        </p:nvPicPr>
        <p:blipFill>
          <a:blip r:embed="rId3">
            <a:alphaModFix/>
          </a:blip>
          <a:stretch>
            <a:fillRect/>
          </a:stretch>
        </p:blipFill>
        <p:spPr>
          <a:xfrm>
            <a:off x="4814025" y="1336750"/>
            <a:ext cx="4001949" cy="30379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ctrTitle"/>
          </p:nvPr>
        </p:nvSpPr>
        <p:spPr>
          <a:xfrm>
            <a:off x="311700" y="1732028"/>
            <a:ext cx="4260300" cy="161060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b="1" dirty="0">
              <a:solidFill>
                <a:srgbClr val="000000"/>
              </a:solidFill>
            </a:endParaRPr>
          </a:p>
          <a:p>
            <a:pPr marL="463550" lvl="0" indent="-457200" algn="l" rtl="0">
              <a:spcBef>
                <a:spcPts val="0"/>
              </a:spcBef>
              <a:spcAft>
                <a:spcPts val="0"/>
              </a:spcAft>
              <a:buClr>
                <a:schemeClr val="bg1"/>
              </a:buClr>
              <a:buSzPts val="3500"/>
              <a:buFont typeface="Courier New"/>
              <a:buChar char="o"/>
            </a:pPr>
            <a:r>
              <a:rPr lang="en" sz="3600" dirty="0">
                <a:solidFill>
                  <a:schemeClr val="bg1"/>
                </a:solidFill>
                <a:latin typeface="Calibri"/>
              </a:rPr>
              <a:t>Three Legacies</a:t>
            </a:r>
            <a:endParaRPr sz="3600" dirty="0">
              <a:solidFill>
                <a:schemeClr val="bg1"/>
              </a:solidFill>
              <a:latin typeface="Calibri"/>
            </a:endParaRPr>
          </a:p>
          <a:p>
            <a:pPr marL="476250" indent="-457200" algn="l">
              <a:buClr>
                <a:schemeClr val="bg1"/>
              </a:buClr>
              <a:buSzPts val="3300"/>
              <a:buFont typeface="Courier New"/>
              <a:buChar char="o"/>
            </a:pPr>
            <a:r>
              <a:rPr lang="en" sz="3600" dirty="0">
                <a:solidFill>
                  <a:schemeClr val="bg1"/>
                </a:solidFill>
                <a:latin typeface="Calibri"/>
              </a:rPr>
              <a:t>Spiritual Principles </a:t>
            </a:r>
            <a:endParaRPr sz="3600" dirty="0">
              <a:solidFill>
                <a:schemeClr val="bg1"/>
              </a:solidFill>
              <a:latin typeface="Calibri"/>
            </a:endParaRPr>
          </a:p>
          <a:p>
            <a:pPr marL="463550" lvl="0" indent="-457200" algn="l" rtl="0">
              <a:spcBef>
                <a:spcPts val="0"/>
              </a:spcBef>
              <a:spcAft>
                <a:spcPts val="0"/>
              </a:spcAft>
              <a:buClr>
                <a:schemeClr val="bg1"/>
              </a:buClr>
              <a:buSzPts val="3500"/>
              <a:buFont typeface="Courier New"/>
              <a:buChar char="o"/>
            </a:pPr>
            <a:r>
              <a:rPr lang="en" sz="3600" dirty="0">
                <a:solidFill>
                  <a:schemeClr val="bg1"/>
                </a:solidFill>
                <a:latin typeface="Calibri"/>
              </a:rPr>
              <a:t>Program of Love</a:t>
            </a:r>
            <a:endParaRPr sz="3600" dirty="0">
              <a:solidFill>
                <a:schemeClr val="bg1"/>
              </a:solidFill>
              <a:latin typeface="Calibri"/>
            </a:endParaRPr>
          </a:p>
        </p:txBody>
      </p:sp>
      <p:sp>
        <p:nvSpPr>
          <p:cNvPr id="158" name="Google Shape;158;p29"/>
          <p:cNvSpPr txBox="1"/>
          <p:nvPr/>
        </p:nvSpPr>
        <p:spPr>
          <a:xfrm>
            <a:off x="519576" y="232881"/>
            <a:ext cx="8317500" cy="8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000" dirty="0">
                <a:solidFill>
                  <a:schemeClr val="bg1"/>
                </a:solidFill>
                <a:latin typeface="Calibri"/>
              </a:rPr>
              <a:t>What must stay constant in Al-Anon?</a:t>
            </a:r>
            <a:endParaRPr lang="en-US" sz="4000" dirty="0">
              <a:solidFill>
                <a:schemeClr val="bg1"/>
              </a:solidFill>
              <a:latin typeface="Calibri"/>
            </a:endParaRPr>
          </a:p>
        </p:txBody>
      </p:sp>
      <p:pic>
        <p:nvPicPr>
          <p:cNvPr id="159" name="Google Shape;159;p29"/>
          <p:cNvPicPr preferRelativeResize="0"/>
          <p:nvPr/>
        </p:nvPicPr>
        <p:blipFill>
          <a:blip r:embed="rId3">
            <a:alphaModFix/>
          </a:blip>
          <a:stretch>
            <a:fillRect/>
          </a:stretch>
        </p:blipFill>
        <p:spPr>
          <a:xfrm flipH="1">
            <a:off x="4679473" y="1327573"/>
            <a:ext cx="4051277" cy="2787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0"/>
          <p:cNvSpPr txBox="1"/>
          <p:nvPr/>
        </p:nvSpPr>
        <p:spPr>
          <a:xfrm>
            <a:off x="3350850" y="122379"/>
            <a:ext cx="2442300" cy="1102800"/>
          </a:xfrm>
          <a:prstGeom prst="rect">
            <a:avLst/>
          </a:prstGeom>
          <a:no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5700" dirty="0">
                <a:solidFill>
                  <a:schemeClr val="bg1"/>
                </a:solidFill>
                <a:latin typeface="Calibri" panose="020F0502020204030204" pitchFamily="34" charset="0"/>
                <a:ea typeface="Roboto"/>
                <a:cs typeface="Calibri" panose="020F0502020204030204" pitchFamily="34" charset="0"/>
                <a:sym typeface="Impact"/>
              </a:rPr>
              <a:t>2026</a:t>
            </a:r>
            <a:endParaRPr lang="en-US" sz="5700" dirty="0">
              <a:solidFill>
                <a:schemeClr val="bg1"/>
              </a:solidFill>
              <a:latin typeface="Calibri" panose="020F0502020204030204" pitchFamily="34" charset="0"/>
              <a:cs typeface="Calibri" panose="020F0502020204030204" pitchFamily="34" charset="0"/>
            </a:endParaRPr>
          </a:p>
        </p:txBody>
      </p:sp>
      <p:sp>
        <p:nvSpPr>
          <p:cNvPr id="165" name="Google Shape;165;p30"/>
          <p:cNvSpPr txBox="1"/>
          <p:nvPr/>
        </p:nvSpPr>
        <p:spPr>
          <a:xfrm>
            <a:off x="119881" y="1633415"/>
            <a:ext cx="6707752" cy="2836306"/>
          </a:xfrm>
          <a:prstGeom prst="rect">
            <a:avLst/>
          </a:prstGeom>
          <a:noFill/>
          <a:ln>
            <a:noFill/>
          </a:ln>
        </p:spPr>
        <p:txBody>
          <a:bodyPr spcFirstLastPara="1" wrap="square" lIns="91425" tIns="91425" rIns="91425" bIns="91425" anchor="ctr" anchorCtr="0">
            <a:noAutofit/>
          </a:bodyPr>
          <a:lstStyle/>
          <a:p>
            <a:pPr marL="533400" lvl="0" indent="-457200" algn="l" rtl="0">
              <a:lnSpc>
                <a:spcPct val="108000"/>
              </a:lnSpc>
              <a:spcBef>
                <a:spcPts val="600"/>
              </a:spcBef>
              <a:spcAft>
                <a:spcPts val="0"/>
              </a:spcAft>
              <a:buClr>
                <a:srgbClr val="D9EAD3"/>
              </a:buClr>
              <a:buSzPts val="2400"/>
              <a:buFont typeface="Courier New" panose="02070309020205020404" pitchFamily="49" charset="0"/>
              <a:buChar char="o"/>
            </a:pPr>
            <a:r>
              <a:rPr lang="en" sz="2600" dirty="0">
                <a:solidFill>
                  <a:schemeClr val="bg1"/>
                </a:solidFill>
                <a:latin typeface="Calibri"/>
                <a:ea typeface="Comfortaa"/>
                <a:cs typeface="Calibri"/>
                <a:sym typeface="Comfortaa"/>
              </a:rPr>
              <a:t>Hybrid communications</a:t>
            </a:r>
            <a:endParaRPr lang="en" sz="2600" dirty="0">
              <a:solidFill>
                <a:schemeClr val="bg1"/>
              </a:solidFill>
              <a:latin typeface="Calibri" panose="020F0502020204030204" pitchFamily="34" charset="0"/>
              <a:ea typeface="Comfortaa"/>
              <a:cs typeface="Calibri" panose="020F0502020204030204" pitchFamily="34" charset="0"/>
              <a:sym typeface="Comfortaa"/>
            </a:endParaRPr>
          </a:p>
          <a:p>
            <a:pPr marL="533400" lvl="2" indent="-457200">
              <a:lnSpc>
                <a:spcPct val="108000"/>
              </a:lnSpc>
              <a:spcBef>
                <a:spcPts val="600"/>
              </a:spcBef>
              <a:buClr>
                <a:srgbClr val="D9EAD3"/>
              </a:buClr>
              <a:buSzPts val="2400"/>
              <a:buFont typeface="Courier New" panose="02070309020205020404" pitchFamily="49" charset="0"/>
              <a:buChar char="o"/>
            </a:pPr>
            <a:r>
              <a:rPr lang="en" sz="2600" dirty="0">
                <a:solidFill>
                  <a:schemeClr val="bg1"/>
                </a:solidFill>
                <a:latin typeface="Calibri"/>
                <a:ea typeface="Comfortaa"/>
                <a:cs typeface="Calibri"/>
                <a:sym typeface="Comfortaa"/>
              </a:rPr>
              <a:t>Language interpretation</a:t>
            </a:r>
            <a:endParaRPr sz="2600" dirty="0">
              <a:solidFill>
                <a:schemeClr val="bg1"/>
              </a:solidFill>
              <a:latin typeface="Calibri" panose="020F0502020204030204" pitchFamily="34" charset="0"/>
              <a:ea typeface="Comfortaa"/>
              <a:cs typeface="Calibri" panose="020F0502020204030204" pitchFamily="34" charset="0"/>
              <a:sym typeface="Comfortaa"/>
            </a:endParaRPr>
          </a:p>
          <a:p>
            <a:pPr marL="533400" indent="-457200">
              <a:lnSpc>
                <a:spcPct val="108000"/>
              </a:lnSpc>
              <a:spcBef>
                <a:spcPts val="600"/>
              </a:spcBef>
              <a:buClr>
                <a:srgbClr val="D9EAD3"/>
              </a:buClr>
              <a:buSzPts val="2400"/>
              <a:buFont typeface="Courier New" panose="02070309020205020404" pitchFamily="49" charset="0"/>
              <a:buChar char="o"/>
            </a:pPr>
            <a:r>
              <a:rPr lang="en-US" sz="2600" dirty="0">
                <a:solidFill>
                  <a:schemeClr val="bg1"/>
                </a:solidFill>
                <a:latin typeface="Calibri" panose="020F0502020204030204" pitchFamily="34" charset="0"/>
                <a:ea typeface="Comfortaa"/>
                <a:cs typeface="Calibri" panose="020F0502020204030204" pitchFamily="34" charset="0"/>
                <a:sym typeface="Comfortaa"/>
              </a:rPr>
              <a:t>Recovery for all affected by the family disease of alcoholism</a:t>
            </a:r>
          </a:p>
          <a:p>
            <a:pPr marL="533400" lvl="0" indent="-457200" algn="l" rtl="0">
              <a:lnSpc>
                <a:spcPct val="108000"/>
              </a:lnSpc>
              <a:spcBef>
                <a:spcPts val="600"/>
              </a:spcBef>
              <a:spcAft>
                <a:spcPts val="0"/>
              </a:spcAft>
              <a:buClr>
                <a:srgbClr val="D9EAD3"/>
              </a:buClr>
              <a:buSzPts val="2400"/>
              <a:buFont typeface="Courier New" panose="02070309020205020404" pitchFamily="49" charset="0"/>
              <a:buChar char="o"/>
            </a:pPr>
            <a:r>
              <a:rPr lang="en-US" sz="2600" dirty="0">
                <a:solidFill>
                  <a:schemeClr val="bg1"/>
                </a:solidFill>
                <a:latin typeface="Calibri" panose="020F0502020204030204" pitchFamily="34" charset="0"/>
                <a:ea typeface="Comfortaa"/>
                <a:cs typeface="Calibri" panose="020F0502020204030204" pitchFamily="34" charset="0"/>
                <a:sym typeface="Comfortaa"/>
              </a:rPr>
              <a:t>A smooth transition of </a:t>
            </a:r>
            <a:r>
              <a:rPr lang="en-US" sz="2600" dirty="0" err="1">
                <a:solidFill>
                  <a:schemeClr val="bg1"/>
                </a:solidFill>
                <a:latin typeface="Calibri" panose="020F0502020204030204" pitchFamily="34" charset="0"/>
                <a:ea typeface="Comfortaa"/>
                <a:cs typeface="Calibri" panose="020F0502020204030204" pitchFamily="34" charset="0"/>
                <a:sym typeface="Comfortaa"/>
              </a:rPr>
              <a:t>Alateens</a:t>
            </a:r>
            <a:r>
              <a:rPr lang="en-US" sz="2600" dirty="0">
                <a:solidFill>
                  <a:schemeClr val="bg1"/>
                </a:solidFill>
                <a:latin typeface="Calibri" panose="020F0502020204030204" pitchFamily="34" charset="0"/>
                <a:ea typeface="Comfortaa"/>
                <a:cs typeface="Calibri" panose="020F0502020204030204" pitchFamily="34" charset="0"/>
                <a:sym typeface="Comfortaa"/>
              </a:rPr>
              <a:t> to Al-Anon</a:t>
            </a:r>
          </a:p>
          <a:p>
            <a:pPr marL="533400" lvl="0" indent="-457200" algn="l" rtl="0">
              <a:lnSpc>
                <a:spcPct val="108000"/>
              </a:lnSpc>
              <a:spcBef>
                <a:spcPts val="600"/>
              </a:spcBef>
              <a:spcAft>
                <a:spcPts val="0"/>
              </a:spcAft>
              <a:buClr>
                <a:srgbClr val="D9EAD3"/>
              </a:buClr>
              <a:buSzPts val="2400"/>
              <a:buFont typeface="Courier New" panose="02070309020205020404" pitchFamily="49" charset="0"/>
              <a:buChar char="o"/>
            </a:pPr>
            <a:r>
              <a:rPr lang="en" sz="2600" dirty="0">
                <a:solidFill>
                  <a:schemeClr val="bg1"/>
                </a:solidFill>
                <a:latin typeface="Calibri"/>
                <a:ea typeface="Comfortaa"/>
                <a:cs typeface="Calibri"/>
                <a:sym typeface="Comfortaa"/>
              </a:rPr>
              <a:t>Diverse, technology-enhanced Assemblies</a:t>
            </a:r>
            <a:endParaRPr sz="2600" dirty="0">
              <a:solidFill>
                <a:schemeClr val="bg1"/>
              </a:solidFill>
              <a:latin typeface="Calibri"/>
              <a:ea typeface="Comfortaa"/>
              <a:cs typeface="Calibri"/>
              <a:sym typeface="Comfortaa"/>
            </a:endParaRPr>
          </a:p>
          <a:p>
            <a:pPr marL="0" lvl="0" indent="0" algn="l" rtl="0">
              <a:lnSpc>
                <a:spcPct val="122727"/>
              </a:lnSpc>
              <a:spcBef>
                <a:spcPts val="0"/>
              </a:spcBef>
              <a:spcAft>
                <a:spcPts val="200"/>
              </a:spcAft>
              <a:buClr>
                <a:schemeClr val="dk1"/>
              </a:buClr>
              <a:buSzPts val="1100"/>
              <a:buFont typeface="Arial"/>
              <a:buNone/>
            </a:pPr>
            <a:endParaRPr sz="1850" dirty="0">
              <a:solidFill>
                <a:srgbClr val="F3F3F3"/>
              </a:solidFill>
              <a:latin typeface="Roboto"/>
              <a:ea typeface="Roboto"/>
              <a:cs typeface="Roboto"/>
              <a:sym typeface="Roboto"/>
            </a:endParaRPr>
          </a:p>
        </p:txBody>
      </p:sp>
      <p:pic>
        <p:nvPicPr>
          <p:cNvPr id="166" name="Google Shape;166;p30"/>
          <p:cNvPicPr preferRelativeResize="0"/>
          <p:nvPr/>
        </p:nvPicPr>
        <p:blipFill>
          <a:blip r:embed="rId3">
            <a:alphaModFix/>
          </a:blip>
          <a:stretch>
            <a:fillRect/>
          </a:stretch>
        </p:blipFill>
        <p:spPr>
          <a:xfrm>
            <a:off x="6724429" y="2775083"/>
            <a:ext cx="2238450" cy="2179192"/>
          </a:xfrm>
          <a:prstGeom prst="rect">
            <a:avLst/>
          </a:prstGeom>
          <a:noFill/>
          <a:ln>
            <a:noFill/>
          </a:ln>
        </p:spPr>
      </p:pic>
      <p:pic>
        <p:nvPicPr>
          <p:cNvPr id="167" name="Google Shape;167;p30"/>
          <p:cNvPicPr preferRelativeResize="0"/>
          <p:nvPr/>
        </p:nvPicPr>
        <p:blipFill>
          <a:blip r:embed="rId4">
            <a:alphaModFix/>
          </a:blip>
          <a:stretch>
            <a:fillRect/>
          </a:stretch>
        </p:blipFill>
        <p:spPr>
          <a:xfrm>
            <a:off x="6724429" y="285438"/>
            <a:ext cx="2238451" cy="2238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1"/>
          <p:cNvSpPr txBox="1"/>
          <p:nvPr/>
        </p:nvSpPr>
        <p:spPr>
          <a:xfrm>
            <a:off x="3307350" y="457775"/>
            <a:ext cx="2529300" cy="1258200"/>
          </a:xfrm>
          <a:prstGeom prst="rect">
            <a:avLst/>
          </a:prstGeom>
          <a:noFill/>
          <a:ln w="38100"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5700" dirty="0">
                <a:solidFill>
                  <a:schemeClr val="bg1"/>
                </a:solidFill>
                <a:latin typeface="Calibri" panose="020F0502020204030204" pitchFamily="34" charset="0"/>
                <a:ea typeface="Roboto"/>
                <a:cs typeface="Calibri" panose="020F0502020204030204" pitchFamily="34" charset="0"/>
                <a:sym typeface="Roboto"/>
              </a:rPr>
              <a:t>2031</a:t>
            </a:r>
          </a:p>
        </p:txBody>
      </p:sp>
      <p:sp>
        <p:nvSpPr>
          <p:cNvPr id="173" name="Google Shape;173;p31"/>
          <p:cNvSpPr txBox="1"/>
          <p:nvPr/>
        </p:nvSpPr>
        <p:spPr>
          <a:xfrm>
            <a:off x="3307350" y="1499616"/>
            <a:ext cx="6327355" cy="2657856"/>
          </a:xfrm>
          <a:prstGeom prst="rect">
            <a:avLst/>
          </a:prstGeom>
          <a:noFill/>
          <a:ln>
            <a:noFill/>
          </a:ln>
        </p:spPr>
        <p:txBody>
          <a:bodyPr spcFirstLastPara="1" wrap="square" lIns="91425" tIns="91425" rIns="91425" bIns="91425" anchor="ctr" anchorCtr="0">
            <a:noAutofit/>
          </a:bodyPr>
          <a:lstStyle/>
          <a:p>
            <a:pPr marL="527050" lvl="0" indent="-457200" rtl="0">
              <a:lnSpc>
                <a:spcPct val="150000"/>
              </a:lnSpc>
              <a:spcBef>
                <a:spcPts val="800"/>
              </a:spcBef>
              <a:spcAft>
                <a:spcPts val="0"/>
              </a:spcAft>
              <a:buClr>
                <a:srgbClr val="EAD1DC"/>
              </a:buClr>
              <a:buSzPts val="2500"/>
              <a:buFont typeface="Courier New" panose="02070309020205020404" pitchFamily="49" charset="0"/>
              <a:buChar char="o"/>
            </a:pPr>
            <a:r>
              <a:rPr lang="en-US" sz="2600" dirty="0">
                <a:solidFill>
                  <a:schemeClr val="tx2"/>
                </a:solidFill>
                <a:latin typeface="Calibri" panose="020F0502020204030204" pitchFamily="34" charset="0"/>
                <a:ea typeface="Roboto"/>
                <a:cs typeface="Calibri" panose="020F0502020204030204" pitchFamily="34" charset="0"/>
                <a:sym typeface="Roboto"/>
              </a:rPr>
              <a:t>Diverse Demographics</a:t>
            </a:r>
            <a:endParaRPr lang="en-US" sz="2600" dirty="0">
              <a:solidFill>
                <a:schemeClr val="tx2"/>
              </a:solidFill>
              <a:latin typeface="Calibri" panose="020F0502020204030204" pitchFamily="34" charset="0"/>
              <a:ea typeface="Roboto"/>
              <a:cs typeface="Calibri" panose="020F0502020204030204" pitchFamily="34" charset="0"/>
            </a:endParaRPr>
          </a:p>
          <a:p>
            <a:pPr marL="527050" indent="-457200">
              <a:lnSpc>
                <a:spcPct val="150000"/>
              </a:lnSpc>
              <a:spcBef>
                <a:spcPts val="800"/>
              </a:spcBef>
              <a:buClr>
                <a:srgbClr val="EAD1DC"/>
              </a:buClr>
              <a:buSzPts val="2500"/>
              <a:buFont typeface="Courier New" panose="02070309020205020404" pitchFamily="49" charset="0"/>
              <a:buChar char="o"/>
            </a:pPr>
            <a:r>
              <a:rPr lang="en-US" sz="2600" dirty="0">
                <a:solidFill>
                  <a:schemeClr val="tx2"/>
                </a:solidFill>
                <a:latin typeface="Calibri" panose="020F0502020204030204" pitchFamily="34" charset="0"/>
                <a:ea typeface="Roboto"/>
                <a:cs typeface="Calibri" panose="020F0502020204030204" pitchFamily="34" charset="0"/>
                <a:sym typeface="Roboto"/>
              </a:rPr>
              <a:t>Dynamic Communication </a:t>
            </a:r>
            <a:endParaRPr lang="en-US" sz="2600" dirty="0">
              <a:solidFill>
                <a:schemeClr val="tx2"/>
              </a:solidFill>
              <a:latin typeface="Calibri" panose="020F0502020204030204" pitchFamily="34" charset="0"/>
              <a:ea typeface="Roboto"/>
              <a:cs typeface="Calibri" panose="020F0502020204030204" pitchFamily="34" charset="0"/>
            </a:endParaRPr>
          </a:p>
          <a:p>
            <a:pPr marL="527050" indent="-457200">
              <a:lnSpc>
                <a:spcPct val="150000"/>
              </a:lnSpc>
              <a:spcBef>
                <a:spcPts val="800"/>
              </a:spcBef>
              <a:buClr>
                <a:srgbClr val="EAD1DC"/>
              </a:buClr>
              <a:buSzPts val="2500"/>
              <a:buFont typeface="Courier New" panose="02070309020205020404" pitchFamily="49" charset="0"/>
              <a:buChar char="o"/>
            </a:pPr>
            <a:r>
              <a:rPr lang="en-US" sz="2600" dirty="0">
                <a:solidFill>
                  <a:schemeClr val="tx2"/>
                </a:solidFill>
                <a:latin typeface="Calibri" panose="020F0502020204030204" pitchFamily="34" charset="0"/>
                <a:ea typeface="Roboto"/>
                <a:cs typeface="Calibri" panose="020F0502020204030204" pitchFamily="34" charset="0"/>
                <a:sym typeface="Roboto"/>
              </a:rPr>
              <a:t>Evolving Service Positions</a:t>
            </a:r>
            <a:endParaRPr lang="en-US" sz="2600" dirty="0">
              <a:solidFill>
                <a:schemeClr val="tx2"/>
              </a:solidFill>
              <a:latin typeface="Calibri" panose="020F0502020204030204" pitchFamily="34" charset="0"/>
              <a:ea typeface="Roboto"/>
              <a:cs typeface="Calibri" panose="020F0502020204030204" pitchFamily="34" charset="0"/>
            </a:endParaRPr>
          </a:p>
          <a:p>
            <a:pPr marL="527050" lvl="0" indent="-457200">
              <a:lnSpc>
                <a:spcPct val="150000"/>
              </a:lnSpc>
              <a:spcBef>
                <a:spcPts val="800"/>
              </a:spcBef>
              <a:spcAft>
                <a:spcPts val="0"/>
              </a:spcAft>
              <a:buClr>
                <a:srgbClr val="EAD1DC"/>
              </a:buClr>
              <a:buSzPts val="2500"/>
              <a:buFont typeface="Courier New" panose="02070309020205020404" pitchFamily="49" charset="0"/>
              <a:buChar char="o"/>
            </a:pPr>
            <a:r>
              <a:rPr lang="en-US" sz="2600" dirty="0">
                <a:solidFill>
                  <a:schemeClr val="tx2"/>
                </a:solidFill>
                <a:latin typeface="Calibri" panose="020F0502020204030204" pitchFamily="34" charset="0"/>
                <a:ea typeface="Roboto"/>
                <a:cs typeface="Calibri" panose="020F0502020204030204" pitchFamily="34" charset="0"/>
                <a:sym typeface="Roboto"/>
              </a:rPr>
              <a:t>Al-Anon - First Tool for Professionals</a:t>
            </a:r>
            <a:endParaRPr lang="en-US" sz="2600" dirty="0">
              <a:solidFill>
                <a:schemeClr val="tx2"/>
              </a:solidFill>
              <a:latin typeface="Calibri" panose="020F0502020204030204" pitchFamily="34" charset="0"/>
              <a:ea typeface="Roboto"/>
              <a:cs typeface="Calibri" panose="020F0502020204030204" pitchFamily="34" charset="0"/>
            </a:endParaRPr>
          </a:p>
        </p:txBody>
      </p:sp>
      <p:pic>
        <p:nvPicPr>
          <p:cNvPr id="174" name="Google Shape;174;p31"/>
          <p:cNvPicPr preferRelativeResize="0"/>
          <p:nvPr/>
        </p:nvPicPr>
        <p:blipFill>
          <a:blip r:embed="rId3">
            <a:alphaModFix/>
          </a:blip>
          <a:stretch>
            <a:fillRect/>
          </a:stretch>
        </p:blipFill>
        <p:spPr>
          <a:xfrm>
            <a:off x="336061" y="2571750"/>
            <a:ext cx="2360245" cy="2282289"/>
          </a:xfrm>
          <a:prstGeom prst="rect">
            <a:avLst/>
          </a:prstGeom>
          <a:noFill/>
          <a:ln w="28575" cap="flat" cmpd="sng">
            <a:noFill/>
            <a:prstDash val="solid"/>
            <a:round/>
            <a:headEnd type="none" w="sm" len="sm"/>
            <a:tailEnd type="none" w="sm" len="sm"/>
          </a:ln>
        </p:spPr>
      </p:pic>
      <p:pic>
        <p:nvPicPr>
          <p:cNvPr id="175" name="Google Shape;175;p31"/>
          <p:cNvPicPr preferRelativeResize="0"/>
          <p:nvPr/>
        </p:nvPicPr>
        <p:blipFill rotWithShape="1">
          <a:blip r:embed="rId4">
            <a:alphaModFix/>
          </a:blip>
          <a:srcRect l="3978" t="4163" r="4485" b="4163"/>
          <a:stretch/>
        </p:blipFill>
        <p:spPr>
          <a:xfrm>
            <a:off x="336062" y="372681"/>
            <a:ext cx="2360246" cy="1832743"/>
          </a:xfrm>
          <a:prstGeom prst="rect">
            <a:avLst/>
          </a:prstGeom>
          <a:noFill/>
          <a:ln w="28575" cap="flat" cmpd="sng">
            <a:no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p:nvPr/>
        </p:nvSpPr>
        <p:spPr>
          <a:xfrm>
            <a:off x="3413850" y="343550"/>
            <a:ext cx="2316300" cy="1443000"/>
          </a:xfrm>
          <a:prstGeom prst="rect">
            <a:avLst/>
          </a:prstGeom>
          <a:noFill/>
          <a:ln>
            <a:noFill/>
          </a:ln>
        </p:spPr>
        <p:txBody>
          <a:bodyPr spcFirstLastPara="1" wrap="square" lIns="91425" tIns="91425" rIns="91425" bIns="91425" anchor="t" anchorCtr="0">
            <a:noAutofit/>
          </a:bodyPr>
          <a:lstStyle/>
          <a:p>
            <a:pPr marL="0" lvl="0" indent="0" algn="ctr" rtl="0">
              <a:lnSpc>
                <a:spcPct val="122727"/>
              </a:lnSpc>
              <a:spcBef>
                <a:spcPts val="0"/>
              </a:spcBef>
              <a:spcAft>
                <a:spcPts val="200"/>
              </a:spcAft>
              <a:buClr>
                <a:schemeClr val="dk1"/>
              </a:buClr>
              <a:buSzPts val="1100"/>
              <a:buFont typeface="Arial"/>
              <a:buNone/>
            </a:pPr>
            <a:r>
              <a:rPr lang="en" sz="5700" dirty="0">
                <a:solidFill>
                  <a:schemeClr val="bg1"/>
                </a:solidFill>
                <a:latin typeface="Calibri" panose="020F0502020204030204" pitchFamily="34" charset="0"/>
                <a:ea typeface="Calibri"/>
                <a:cs typeface="Calibri" panose="020F0502020204030204" pitchFamily="34" charset="0"/>
                <a:sym typeface="Calibri"/>
              </a:rPr>
              <a:t>2041</a:t>
            </a:r>
            <a:endParaRPr sz="5700"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181" name="Google Shape;181;p32"/>
          <p:cNvSpPr txBox="1"/>
          <p:nvPr/>
        </p:nvSpPr>
        <p:spPr>
          <a:xfrm>
            <a:off x="563681" y="2901794"/>
            <a:ext cx="8256300" cy="1792500"/>
          </a:xfrm>
          <a:prstGeom prst="rect">
            <a:avLst/>
          </a:prstGeom>
          <a:noFill/>
          <a:ln>
            <a:noFill/>
          </a:ln>
        </p:spPr>
        <p:txBody>
          <a:bodyPr spcFirstLastPara="1" wrap="square" lIns="91425" tIns="91425" rIns="91425" bIns="91425" anchor="ctr" anchorCtr="0">
            <a:noAutofit/>
          </a:bodyPr>
          <a:lstStyle/>
          <a:p>
            <a:pPr marL="482600" lvl="0" indent="-457200" rtl="0">
              <a:lnSpc>
                <a:spcPct val="122727"/>
              </a:lnSpc>
              <a:spcBef>
                <a:spcPts val="200"/>
              </a:spcBef>
              <a:spcAft>
                <a:spcPts val="0"/>
              </a:spcAft>
              <a:buClr>
                <a:schemeClr val="bg1"/>
              </a:buClr>
              <a:buSzPts val="3200"/>
              <a:buFont typeface="Courier New" panose="02070309020205020404" pitchFamily="49" charset="0"/>
              <a:buChar char="o"/>
            </a:pPr>
            <a:r>
              <a:rPr lang="en" sz="3200" dirty="0">
                <a:solidFill>
                  <a:schemeClr val="bg1"/>
                </a:solidFill>
                <a:latin typeface="Calibri" panose="020F0502020204030204" pitchFamily="34" charset="0"/>
                <a:cs typeface="Calibri" panose="020F0502020204030204" pitchFamily="34" charset="0"/>
              </a:rPr>
              <a:t>Electronic Groups </a:t>
            </a:r>
            <a:endParaRPr lang="en-US" sz="3200" dirty="0">
              <a:solidFill>
                <a:schemeClr val="bg1"/>
              </a:solidFill>
              <a:latin typeface="Calibri" panose="020F0502020204030204" pitchFamily="34" charset="0"/>
              <a:cs typeface="Calibri" panose="020F0502020204030204" pitchFamily="34" charset="0"/>
            </a:endParaRPr>
          </a:p>
          <a:p>
            <a:pPr marL="482600" lvl="0" indent="-457200" rtl="0">
              <a:lnSpc>
                <a:spcPct val="122727"/>
              </a:lnSpc>
              <a:spcBef>
                <a:spcPts val="1000"/>
              </a:spcBef>
              <a:spcAft>
                <a:spcPts val="0"/>
              </a:spcAft>
              <a:buClr>
                <a:schemeClr val="bg1"/>
              </a:buClr>
              <a:buSzPts val="3200"/>
              <a:buFont typeface="Courier New" panose="02070309020205020404" pitchFamily="49" charset="0"/>
              <a:buChar char="o"/>
            </a:pPr>
            <a:r>
              <a:rPr lang="en" sz="3200" dirty="0">
                <a:solidFill>
                  <a:schemeClr val="bg1"/>
                </a:solidFill>
                <a:latin typeface="Calibri" panose="020F0502020204030204" pitchFamily="34" charset="0"/>
                <a:cs typeface="Calibri" panose="020F0502020204030204" pitchFamily="34" charset="0"/>
              </a:rPr>
              <a:t>Regional and/or Zonal Regions Participation</a:t>
            </a:r>
            <a:endParaRPr sz="3200" dirty="0">
              <a:solidFill>
                <a:schemeClr val="bg1"/>
              </a:solidFill>
              <a:latin typeface="Calibri" panose="020F0502020204030204" pitchFamily="34" charset="0"/>
              <a:ea typeface="Roboto"/>
              <a:cs typeface="Calibri" panose="020F0502020204030204" pitchFamily="34" charset="0"/>
              <a:sym typeface="Roboto"/>
            </a:endParaRPr>
          </a:p>
          <a:p>
            <a:pPr marL="0" lvl="0" indent="0" rtl="0">
              <a:spcBef>
                <a:spcPts val="200"/>
              </a:spcBef>
              <a:spcAft>
                <a:spcPts val="0"/>
              </a:spcAft>
              <a:buNone/>
            </a:pPr>
            <a:endParaRPr sz="1600" dirty="0"/>
          </a:p>
        </p:txBody>
      </p:sp>
      <p:pic>
        <p:nvPicPr>
          <p:cNvPr id="182" name="Google Shape;182;p32"/>
          <p:cNvPicPr preferRelativeResize="0"/>
          <p:nvPr/>
        </p:nvPicPr>
        <p:blipFill>
          <a:blip r:embed="rId3">
            <a:alphaModFix/>
          </a:blip>
          <a:stretch>
            <a:fillRect/>
          </a:stretch>
        </p:blipFill>
        <p:spPr>
          <a:xfrm>
            <a:off x="5720480" y="503677"/>
            <a:ext cx="3160704" cy="2300521"/>
          </a:xfrm>
          <a:prstGeom prst="rect">
            <a:avLst/>
          </a:prstGeom>
          <a:noFill/>
          <a:ln w="19050" cap="flat" cmpd="sng">
            <a:noFill/>
            <a:prstDash val="solid"/>
            <a:round/>
            <a:headEnd type="none" w="sm" len="sm"/>
            <a:tailEnd type="none" w="sm" len="sm"/>
          </a:ln>
        </p:spPr>
      </p:pic>
      <p:pic>
        <p:nvPicPr>
          <p:cNvPr id="183" name="Google Shape;183;p32"/>
          <p:cNvPicPr preferRelativeResize="0"/>
          <p:nvPr/>
        </p:nvPicPr>
        <p:blipFill>
          <a:blip r:embed="rId4">
            <a:alphaModFix/>
          </a:blip>
          <a:stretch>
            <a:fillRect/>
          </a:stretch>
        </p:blipFill>
        <p:spPr>
          <a:xfrm>
            <a:off x="365046" y="508240"/>
            <a:ext cx="3053396" cy="2212691"/>
          </a:xfrm>
          <a:prstGeom prst="rect">
            <a:avLst/>
          </a:prstGeom>
          <a:noFill/>
          <a:ln w="19050" cap="flat" cmpd="sng">
            <a:no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3"/>
          <p:cNvSpPr txBox="1">
            <a:spLocks noGrp="1"/>
          </p:cNvSpPr>
          <p:nvPr>
            <p:ph type="title"/>
          </p:nvPr>
        </p:nvSpPr>
        <p:spPr>
          <a:xfrm>
            <a:off x="361187" y="217469"/>
            <a:ext cx="8540535" cy="951356"/>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2400"/>
              <a:buFont typeface="Poiret One"/>
              <a:buNone/>
            </a:pPr>
            <a:r>
              <a:rPr lang="en-US" sz="5700" dirty="0">
                <a:latin typeface="Calibri" panose="020F0502020204030204" pitchFamily="34" charset="0"/>
                <a:ea typeface="Comfortaa"/>
                <a:cs typeface="Calibri" panose="020F0502020204030204" pitchFamily="34" charset="0"/>
                <a:sym typeface="Comfortaa"/>
              </a:rPr>
              <a:t>Barriers To Dreaming Big</a:t>
            </a:r>
          </a:p>
        </p:txBody>
      </p:sp>
      <p:pic>
        <p:nvPicPr>
          <p:cNvPr id="189" name="Google Shape;189;p33" descr="A person that is standing in the snow&#10;&#10;Description automatically generated"/>
          <p:cNvPicPr preferRelativeResize="0">
            <a:picLocks noGrp="1"/>
          </p:cNvPicPr>
          <p:nvPr>
            <p:ph type="pic" idx="2"/>
          </p:nvPr>
        </p:nvPicPr>
        <p:blipFill rotWithShape="1">
          <a:blip r:embed="rId3">
            <a:alphaModFix/>
          </a:blip>
          <a:srcRect l="7784" r="7784"/>
          <a:stretch/>
        </p:blipFill>
        <p:spPr>
          <a:xfrm>
            <a:off x="2883878" y="1248476"/>
            <a:ext cx="3180860" cy="2549801"/>
          </a:xfrm>
          <a:prstGeom prst="rect">
            <a:avLst/>
          </a:prstGeom>
          <a:noFill/>
          <a:ln w="28575" cap="flat" cmpd="sng">
            <a:noFill/>
            <a:prstDash val="solid"/>
            <a:round/>
            <a:headEnd type="none" w="sm" len="sm"/>
            <a:tailEnd type="none" w="sm" len="sm"/>
          </a:ln>
        </p:spPr>
      </p:pic>
      <p:sp>
        <p:nvSpPr>
          <p:cNvPr id="190" name="Google Shape;190;p33"/>
          <p:cNvSpPr txBox="1"/>
          <p:nvPr/>
        </p:nvSpPr>
        <p:spPr>
          <a:xfrm>
            <a:off x="1640100" y="3877928"/>
            <a:ext cx="5863800" cy="599700"/>
          </a:xfrm>
          <a:prstGeom prst="rect">
            <a:avLst/>
          </a:prstGeom>
          <a:noFill/>
          <a:ln>
            <a:noFill/>
          </a:ln>
        </p:spPr>
        <p:txBody>
          <a:bodyPr spcFirstLastPara="1" wrap="square" lIns="91425" tIns="91425" rIns="91425" bIns="91425" anchor="t" anchorCtr="0">
            <a:noAutofit/>
          </a:bodyPr>
          <a:lstStyle/>
          <a:p>
            <a:pPr algn="ctr">
              <a:lnSpc>
                <a:spcPct val="80000"/>
              </a:lnSpc>
              <a:spcBef>
                <a:spcPts val="800"/>
              </a:spcBef>
              <a:buClr>
                <a:schemeClr val="bg1"/>
              </a:buClr>
              <a:buSzPct val="100000"/>
            </a:pPr>
            <a:r>
              <a:rPr lang="en" sz="4400" dirty="0">
                <a:solidFill>
                  <a:schemeClr val="bg1"/>
                </a:solidFill>
                <a:latin typeface="Calibri"/>
                <a:ea typeface="Calibri"/>
                <a:cs typeface="Calibri"/>
                <a:sym typeface="Calibri"/>
              </a:rPr>
              <a:t>Fear of Change</a:t>
            </a:r>
            <a:endParaRPr lang="en" sz="4400" dirty="0">
              <a:solidFill>
                <a:schemeClr val="bg1"/>
              </a:solidFill>
              <a:latin typeface="Calibri"/>
              <a:ea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4"/>
          <p:cNvSpPr txBox="1">
            <a:spLocks noGrp="1"/>
          </p:cNvSpPr>
          <p:nvPr>
            <p:ph type="title"/>
          </p:nvPr>
        </p:nvSpPr>
        <p:spPr>
          <a:xfrm>
            <a:off x="33534" y="28004"/>
            <a:ext cx="9076932" cy="983761"/>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2400"/>
              <a:buFont typeface="Poiret One"/>
              <a:buNone/>
            </a:pPr>
            <a:r>
              <a:rPr lang="en-US" sz="5700" dirty="0">
                <a:latin typeface="Calibri" panose="020F0502020204030204" pitchFamily="34" charset="0"/>
                <a:ea typeface="Comfortaa"/>
                <a:cs typeface="Calibri" panose="020F0502020204030204" pitchFamily="34" charset="0"/>
                <a:sym typeface="Comfortaa"/>
              </a:rPr>
              <a:t>Barriers To Dreaming Big</a:t>
            </a:r>
            <a:endParaRPr sz="5700" b="1" dirty="0"/>
          </a:p>
        </p:txBody>
      </p:sp>
      <p:sp>
        <p:nvSpPr>
          <p:cNvPr id="196" name="Google Shape;196;p34"/>
          <p:cNvSpPr txBox="1">
            <a:spLocks noGrp="1"/>
          </p:cNvSpPr>
          <p:nvPr>
            <p:ph type="body" idx="1"/>
          </p:nvPr>
        </p:nvSpPr>
        <p:spPr>
          <a:xfrm rot="655">
            <a:off x="2983158" y="4187678"/>
            <a:ext cx="3177681" cy="5424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rgbClr val="FFC000"/>
              </a:buClr>
              <a:buSzPts val="2700"/>
              <a:buNone/>
            </a:pPr>
            <a:r>
              <a:rPr lang="en-US" sz="4400" dirty="0">
                <a:solidFill>
                  <a:schemeClr val="bg1"/>
                </a:solidFill>
              </a:rPr>
              <a:t>Complacency</a:t>
            </a:r>
          </a:p>
          <a:p>
            <a:pPr marL="0" lvl="0" indent="0" algn="ctr" rtl="0">
              <a:lnSpc>
                <a:spcPct val="90000"/>
              </a:lnSpc>
              <a:spcBef>
                <a:spcPts val="800"/>
              </a:spcBef>
              <a:spcAft>
                <a:spcPts val="0"/>
              </a:spcAft>
              <a:buClr>
                <a:schemeClr val="lt1"/>
              </a:buClr>
              <a:buSzPts val="1800"/>
              <a:buNone/>
            </a:pPr>
            <a:endParaRPr sz="2900" dirty="0"/>
          </a:p>
          <a:p>
            <a:pPr marL="0" lvl="0" indent="0" algn="ctr" rtl="0">
              <a:lnSpc>
                <a:spcPct val="90000"/>
              </a:lnSpc>
              <a:spcBef>
                <a:spcPts val="800"/>
              </a:spcBef>
              <a:spcAft>
                <a:spcPts val="0"/>
              </a:spcAft>
              <a:buClr>
                <a:schemeClr val="lt1"/>
              </a:buClr>
              <a:buSzPts val="1800"/>
              <a:buNone/>
            </a:pPr>
            <a:endParaRPr sz="1800" dirty="0"/>
          </a:p>
        </p:txBody>
      </p:sp>
      <p:pic>
        <p:nvPicPr>
          <p:cNvPr id="197" name="Google Shape;197;p34" descr="A large brown bear sitting on a rock&#10;&#10;Description automatically generated"/>
          <p:cNvPicPr preferRelativeResize="0"/>
          <p:nvPr/>
        </p:nvPicPr>
        <p:blipFill rotWithShape="1">
          <a:blip r:embed="rId3">
            <a:alphaModFix/>
          </a:blip>
          <a:srcRect l="12006" r="12006"/>
          <a:stretch/>
        </p:blipFill>
        <p:spPr>
          <a:xfrm>
            <a:off x="2675967" y="1156228"/>
            <a:ext cx="3792065" cy="28310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6"/>
          <p:cNvSpPr txBox="1">
            <a:spLocks noGrp="1"/>
          </p:cNvSpPr>
          <p:nvPr>
            <p:ph type="title"/>
          </p:nvPr>
        </p:nvSpPr>
        <p:spPr>
          <a:xfrm>
            <a:off x="777630" y="0"/>
            <a:ext cx="7588739" cy="1124100"/>
          </a:xfrm>
          <a:prstGeom prst="rect">
            <a:avLst/>
          </a:prstGeom>
          <a:noFill/>
          <a:ln w="28575" cap="flat" cmpd="sng">
            <a:noFill/>
            <a:prstDash val="solid"/>
            <a:round/>
            <a:headEnd type="none" w="sm" len="sm"/>
            <a:tailEnd type="none" w="sm" len="sm"/>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2400"/>
              <a:buFont typeface="Poiret One"/>
              <a:buNone/>
            </a:pPr>
            <a:r>
              <a:rPr lang="en-US" sz="5700" dirty="0">
                <a:latin typeface="Calibri" panose="020F0502020204030204" pitchFamily="34" charset="0"/>
                <a:ea typeface="Comfortaa"/>
                <a:cs typeface="Calibri" panose="020F0502020204030204" pitchFamily="34" charset="0"/>
                <a:sym typeface="Comfortaa"/>
              </a:rPr>
              <a:t>Barriers To Dreaming Big</a:t>
            </a:r>
            <a:endParaRPr sz="5700" b="1" dirty="0">
              <a:solidFill>
                <a:srgbClr val="EFEFEF"/>
              </a:solidFill>
              <a:latin typeface="Poiret One"/>
              <a:ea typeface="Poiret One"/>
              <a:cs typeface="Poiret One"/>
              <a:sym typeface="Poiret One"/>
            </a:endParaRPr>
          </a:p>
        </p:txBody>
      </p:sp>
      <p:sp>
        <p:nvSpPr>
          <p:cNvPr id="217" name="Google Shape;217;p36"/>
          <p:cNvSpPr txBox="1"/>
          <p:nvPr/>
        </p:nvSpPr>
        <p:spPr>
          <a:xfrm>
            <a:off x="1532332" y="3352840"/>
            <a:ext cx="6079334" cy="579143"/>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0000"/>
              </a:buClr>
              <a:buSzPts val="2400"/>
              <a:buFont typeface="Arial"/>
              <a:buNone/>
            </a:pPr>
            <a:r>
              <a:rPr lang="en" sz="2600" dirty="0">
                <a:solidFill>
                  <a:schemeClr val="bg1"/>
                </a:solidFill>
                <a:latin typeface="Calibri" panose="020F0502020204030204" pitchFamily="34" charset="0"/>
                <a:ea typeface="Merriweather"/>
                <a:cs typeface="Calibri" panose="020F0502020204030204" pitchFamily="34" charset="0"/>
                <a:sym typeface="Merriweather"/>
              </a:rPr>
              <a:t>Service Gaps</a:t>
            </a:r>
          </a:p>
          <a:p>
            <a:pPr algn="ctr">
              <a:lnSpc>
                <a:spcPct val="90000"/>
              </a:lnSpc>
              <a:buClr>
                <a:srgbClr val="FF0000"/>
              </a:buClr>
              <a:buSzPts val="2400"/>
            </a:pPr>
            <a:r>
              <a:rPr lang="en-US" sz="2600" dirty="0">
                <a:solidFill>
                  <a:schemeClr val="bg1"/>
                </a:solidFill>
                <a:latin typeface="Calibri" panose="020F0502020204030204" pitchFamily="34" charset="0"/>
                <a:ea typeface="Merriweather"/>
                <a:cs typeface="Calibri" panose="020F0502020204030204" pitchFamily="34" charset="0"/>
                <a:sym typeface="Merriweather"/>
              </a:rPr>
              <a:t>Burnout</a:t>
            </a:r>
          </a:p>
          <a:p>
            <a:pPr algn="ctr">
              <a:lnSpc>
                <a:spcPct val="90000"/>
              </a:lnSpc>
              <a:buClr>
                <a:srgbClr val="FF0000"/>
              </a:buClr>
              <a:buSzPts val="2400"/>
            </a:pPr>
            <a:r>
              <a:rPr lang="en-US" sz="2600" dirty="0">
                <a:solidFill>
                  <a:schemeClr val="bg1"/>
                </a:solidFill>
                <a:latin typeface="Calibri" panose="020F0502020204030204" pitchFamily="34" charset="0"/>
                <a:ea typeface="Merriweather"/>
                <a:cs typeface="Calibri" panose="020F0502020204030204" pitchFamily="34" charset="0"/>
                <a:sym typeface="Merriweather"/>
              </a:rPr>
              <a:t>Work vs. Service</a:t>
            </a:r>
          </a:p>
          <a:p>
            <a:pPr algn="ctr">
              <a:lnSpc>
                <a:spcPct val="90000"/>
              </a:lnSpc>
              <a:buClr>
                <a:srgbClr val="FF0000"/>
              </a:buClr>
              <a:buSzPts val="2400"/>
            </a:pPr>
            <a:r>
              <a:rPr lang="en-US" sz="2600" dirty="0">
                <a:solidFill>
                  <a:schemeClr val="bg1"/>
                </a:solidFill>
                <a:latin typeface="Calibri" panose="020F0502020204030204" pitchFamily="34" charset="0"/>
                <a:ea typeface="Merriweather"/>
                <a:cs typeface="Calibri" panose="020F0502020204030204" pitchFamily="34" charset="0"/>
                <a:sym typeface="Merriweather"/>
              </a:rPr>
              <a:t>What Are We Giving Away?</a:t>
            </a:r>
          </a:p>
          <a:p>
            <a:pPr algn="ctr">
              <a:lnSpc>
                <a:spcPct val="90000"/>
              </a:lnSpc>
              <a:buClr>
                <a:srgbClr val="FF0000"/>
              </a:buClr>
              <a:buSzPts val="2400"/>
            </a:pPr>
            <a:endParaRPr lang="en-US" sz="2600" dirty="0">
              <a:solidFill>
                <a:srgbClr val="F3F3F3"/>
              </a:solidFill>
              <a:latin typeface="Calibri" panose="020F0502020204030204" pitchFamily="34" charset="0"/>
              <a:ea typeface="Merriweather"/>
              <a:cs typeface="Calibri" panose="020F0502020204030204" pitchFamily="34" charset="0"/>
              <a:sym typeface="Merriweather"/>
            </a:endParaRPr>
          </a:p>
          <a:p>
            <a:pPr algn="ctr">
              <a:lnSpc>
                <a:spcPct val="90000"/>
              </a:lnSpc>
              <a:buClr>
                <a:srgbClr val="FF0000"/>
              </a:buClr>
              <a:buSzPts val="2400"/>
            </a:pPr>
            <a:endParaRPr lang="en-US" sz="2400" b="1" dirty="0">
              <a:solidFill>
                <a:srgbClr val="F3F3F3"/>
              </a:solidFill>
              <a:latin typeface="Merriweather"/>
              <a:ea typeface="Merriweather"/>
              <a:cs typeface="Merriweather"/>
              <a:sym typeface="Merriweather"/>
            </a:endParaRPr>
          </a:p>
          <a:p>
            <a:pPr algn="ctr">
              <a:lnSpc>
                <a:spcPct val="90000"/>
              </a:lnSpc>
              <a:buClr>
                <a:srgbClr val="FF0000"/>
              </a:buClr>
              <a:buSzPts val="2400"/>
            </a:pPr>
            <a:endParaRPr lang="en-US" sz="2400" b="1" dirty="0">
              <a:solidFill>
                <a:srgbClr val="F3F3F3"/>
              </a:solidFill>
              <a:latin typeface="Merriweather"/>
              <a:ea typeface="Merriweather"/>
              <a:cs typeface="Merriweather"/>
              <a:sym typeface="Merriweather"/>
            </a:endParaRPr>
          </a:p>
          <a:p>
            <a:pPr marL="0" lvl="0" indent="0" algn="ctr" rtl="0">
              <a:lnSpc>
                <a:spcPct val="90000"/>
              </a:lnSpc>
              <a:spcBef>
                <a:spcPts val="0"/>
              </a:spcBef>
              <a:spcAft>
                <a:spcPts val="0"/>
              </a:spcAft>
              <a:buClr>
                <a:srgbClr val="FF0000"/>
              </a:buClr>
              <a:buSzPts val="2400"/>
              <a:buFont typeface="Arial"/>
              <a:buNone/>
            </a:pPr>
            <a:endParaRPr sz="3500" b="1" dirty="0">
              <a:solidFill>
                <a:srgbClr val="EFEFEF"/>
              </a:solidFill>
              <a:latin typeface="Merriweather"/>
              <a:ea typeface="Merriweather"/>
              <a:cs typeface="Merriweather"/>
              <a:sym typeface="Merriweather"/>
            </a:endParaRPr>
          </a:p>
          <a:p>
            <a:pPr marL="0" lvl="0" indent="0" algn="ctr" rtl="0">
              <a:lnSpc>
                <a:spcPct val="90000"/>
              </a:lnSpc>
              <a:spcBef>
                <a:spcPts val="0"/>
              </a:spcBef>
              <a:spcAft>
                <a:spcPts val="0"/>
              </a:spcAft>
              <a:buClr>
                <a:srgbClr val="FF0000"/>
              </a:buClr>
              <a:buSzPts val="2400"/>
              <a:buFont typeface="Arial"/>
              <a:buNone/>
            </a:pPr>
            <a:endParaRPr sz="3500" b="1" dirty="0">
              <a:solidFill>
                <a:srgbClr val="EFEFEF"/>
              </a:solidFill>
              <a:latin typeface="Merriweather"/>
              <a:ea typeface="Merriweather"/>
              <a:cs typeface="Merriweather"/>
              <a:sym typeface="Merriweather"/>
            </a:endParaRPr>
          </a:p>
        </p:txBody>
      </p:sp>
      <p:pic>
        <p:nvPicPr>
          <p:cNvPr id="220" name="Google Shape;220;p36"/>
          <p:cNvPicPr preferRelativeResize="0"/>
          <p:nvPr/>
        </p:nvPicPr>
        <p:blipFill>
          <a:blip r:embed="rId3">
            <a:alphaModFix/>
          </a:blip>
          <a:stretch>
            <a:fillRect/>
          </a:stretch>
        </p:blipFill>
        <p:spPr>
          <a:xfrm>
            <a:off x="2322558" y="1225739"/>
            <a:ext cx="4498883" cy="202546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558EB019C6504AB349B9E5029023E4" ma:contentTypeVersion="11" ma:contentTypeDescription="Create a new document." ma:contentTypeScope="" ma:versionID="ba482924be2383d6f496a9812e2158a2">
  <xsd:schema xmlns:xsd="http://www.w3.org/2001/XMLSchema" xmlns:xs="http://www.w3.org/2001/XMLSchema" xmlns:p="http://schemas.microsoft.com/office/2006/metadata/properties" xmlns:ns2="23c28a77-47bc-4747-bf5f-08e97e74847d" xmlns:ns3="797573c1-837d-421d-8005-36cbbb19995d" targetNamespace="http://schemas.microsoft.com/office/2006/metadata/properties" ma:root="true" ma:fieldsID="1606ad263cd4195e742b205b46960d65" ns2:_="" ns3:_="">
    <xsd:import namespace="23c28a77-47bc-4747-bf5f-08e97e74847d"/>
    <xsd:import namespace="797573c1-837d-421d-8005-36cbbb19995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c28a77-47bc-4747-bf5f-08e97e7484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7573c1-837d-421d-8005-36cbbb19995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25E9DE-28F8-4008-8839-8E8D9F94D4B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84842CD-4992-4524-AAF0-647DA40DAD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c28a77-47bc-4747-bf5f-08e97e74847d"/>
    <ds:schemaRef ds:uri="797573c1-837d-421d-8005-36cbbb1999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75102A-30FD-40C3-84A6-FABD31B750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847</TotalTime>
  <Words>2744</Words>
  <Application>Microsoft Office PowerPoint</Application>
  <PresentationFormat>On-screen Show (16:9)</PresentationFormat>
  <Paragraphs>167</Paragraphs>
  <Slides>15</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Roboto</vt:lpstr>
      <vt:lpstr>Comfortaa</vt:lpstr>
      <vt:lpstr>Poiret One</vt:lpstr>
      <vt:lpstr>Courier New</vt:lpstr>
      <vt:lpstr>Merriweather</vt:lpstr>
      <vt:lpstr>Arial</vt:lpstr>
      <vt:lpstr>Calibri</vt:lpstr>
      <vt:lpstr>Simple Light</vt:lpstr>
      <vt:lpstr>Office Theme</vt:lpstr>
      <vt:lpstr>PowerPoint Presentation</vt:lpstr>
      <vt:lpstr>PowerPoint Presentation</vt:lpstr>
      <vt:lpstr> Three Legacies Spiritual Principles  Program of Love</vt:lpstr>
      <vt:lpstr>PowerPoint Presentation</vt:lpstr>
      <vt:lpstr>PowerPoint Presentation</vt:lpstr>
      <vt:lpstr>PowerPoint Presentation</vt:lpstr>
      <vt:lpstr>Barriers To Dreaming Big</vt:lpstr>
      <vt:lpstr>Barriers To Dreaming Big</vt:lpstr>
      <vt:lpstr>Barriers To Dreaming Big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Brown</dc:creator>
  <cp:lastModifiedBy>Chris Baker</cp:lastModifiedBy>
  <cp:revision>172</cp:revision>
  <dcterms:modified xsi:type="dcterms:W3CDTF">2021-04-21T13:06:59Z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0x01010086558EB019C6504AB349B9E5029023E4</vt:lpwstr>
  </property>
</Properties>
</file>