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49" r:id="rId1"/>
  </p:sldMasterIdLst>
  <p:notesMasterIdLst>
    <p:notesMasterId r:id="rId16"/>
  </p:notesMasterIdLst>
  <p:sldIdLst>
    <p:sldId id="262" r:id="rId2"/>
    <p:sldId id="267" r:id="rId3"/>
    <p:sldId id="264" r:id="rId4"/>
    <p:sldId id="271" r:id="rId5"/>
    <p:sldId id="272" r:id="rId6"/>
    <p:sldId id="265" r:id="rId7"/>
    <p:sldId id="263" r:id="rId8"/>
    <p:sldId id="270" r:id="rId9"/>
    <p:sldId id="268" r:id="rId10"/>
    <p:sldId id="274" r:id="rId11"/>
    <p:sldId id="273" r:id="rId12"/>
    <p:sldId id="266" r:id="rId13"/>
    <p:sldId id="269" r:id="rId14"/>
    <p:sldId id="27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87" d="100"/>
          <a:sy n="87" d="100"/>
        </p:scale>
        <p:origin x="6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la mergist" userId="9cdcf9ec2f149a09" providerId="LiveId" clId="{83ABAC9A-51C3-4BE5-A0AB-89E7730D31FB}"/>
    <pc:docChg chg="custSel modSld">
      <pc:chgData name="tamala mergist" userId="9cdcf9ec2f149a09" providerId="LiveId" clId="{83ABAC9A-51C3-4BE5-A0AB-89E7730D31FB}" dt="2021-05-22T19:40:48.360" v="3" actId="27636"/>
      <pc:docMkLst>
        <pc:docMk/>
      </pc:docMkLst>
      <pc:sldChg chg="modSp mod">
        <pc:chgData name="tamala mergist" userId="9cdcf9ec2f149a09" providerId="LiveId" clId="{83ABAC9A-51C3-4BE5-A0AB-89E7730D31FB}" dt="2021-05-22T19:40:48.360" v="3" actId="27636"/>
        <pc:sldMkLst>
          <pc:docMk/>
          <pc:sldMk cId="369572518" sldId="273"/>
        </pc:sldMkLst>
        <pc:spChg chg="mod">
          <ac:chgData name="tamala mergist" userId="9cdcf9ec2f149a09" providerId="LiveId" clId="{83ABAC9A-51C3-4BE5-A0AB-89E7730D31FB}" dt="2021-05-22T19:40:48.360" v="3" actId="27636"/>
          <ac:spMkLst>
            <pc:docMk/>
            <pc:sldMk cId="369572518" sldId="273"/>
            <ac:spMk id="4" creationId="{E8C52CBF-FDDA-4616-B4B3-4AD9404F02B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E37C9F-B293-446F-BD7A-FED9CBC5BA3F}" type="datetimeFigureOut">
              <a:rPr lang="en-US" smtClean="0"/>
              <a:t>5/22/2021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1C7F2-9E5C-4263-A609-351016F4D4EC}" type="slidenum">
              <a:rPr lang="en-US" smtClean="0"/>
              <a:t>‹#›</a:t>
            </a:fld>
            <a:endParaRPr lang="en-US"/>
          </a:p>
        </p:txBody>
      </p:sp>
    </p:spTree>
    <p:extLst>
      <p:ext uri="{BB962C8B-B14F-4D97-AF65-F5344CB8AC3E}">
        <p14:creationId xmlns:p14="http://schemas.microsoft.com/office/powerpoint/2010/main" val="200859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41C7F2-9E5C-4263-A609-351016F4D4EC}" type="slidenum">
              <a:rPr lang="en-US" smtClean="0"/>
              <a:t>2</a:t>
            </a:fld>
            <a:endParaRPr lang="en-US"/>
          </a:p>
        </p:txBody>
      </p:sp>
    </p:spTree>
    <p:extLst>
      <p:ext uri="{BB962C8B-B14F-4D97-AF65-F5344CB8AC3E}">
        <p14:creationId xmlns:p14="http://schemas.microsoft.com/office/powerpoint/2010/main" val="860099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Historical decisions were made at this year’s WSC</a:t>
            </a:r>
          </a:p>
          <a:p>
            <a:r>
              <a:rPr lang="en-US" dirty="0"/>
              <a:t>The first decision was to recognize permanent electronic meetings as AL-ANON Family Groups. The Second was to allow creation of non- geographically based Areas, </a:t>
            </a:r>
            <a:r>
              <a:rPr lang="en-US" dirty="0" err="1"/>
              <a:t>firt</a:t>
            </a:r>
            <a:r>
              <a:rPr lang="en-US" dirty="0"/>
              <a:t> of which will be a non-panel Area for groups which meet on electronic platform.  These decisions allow groups which meet electronically to elect all service positions identified in the Service Manuel , including a Groups Representative (GR).  Everything in the Service Manual will equally to all groups whether they meet physically or face to face.</a:t>
            </a:r>
          </a:p>
        </p:txBody>
      </p:sp>
      <p:sp>
        <p:nvSpPr>
          <p:cNvPr id="4" name="Slide Number Placeholder 3"/>
          <p:cNvSpPr>
            <a:spLocks noGrp="1"/>
          </p:cNvSpPr>
          <p:nvPr>
            <p:ph type="sldNum" sz="quarter" idx="5"/>
          </p:nvPr>
        </p:nvSpPr>
        <p:spPr/>
        <p:txBody>
          <a:bodyPr/>
          <a:lstStyle/>
          <a:p>
            <a:fld id="{8641C7F2-9E5C-4263-A609-351016F4D4EC}" type="slidenum">
              <a:rPr lang="en-US" smtClean="0"/>
              <a:t>3</a:t>
            </a:fld>
            <a:endParaRPr lang="en-US"/>
          </a:p>
        </p:txBody>
      </p:sp>
    </p:spTree>
    <p:extLst>
      <p:ext uri="{BB962C8B-B14F-4D97-AF65-F5344CB8AC3E}">
        <p14:creationId xmlns:p14="http://schemas.microsoft.com/office/powerpoint/2010/main" val="2638854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2022 WSO provided a registration form to the Area for local distribution.  The WSO will also publish event details in AFG Connects communities and In The Loop.  Be on the look out for this information.</a:t>
            </a:r>
          </a:p>
        </p:txBody>
      </p:sp>
      <p:sp>
        <p:nvSpPr>
          <p:cNvPr id="4" name="Slide Number Placeholder 3"/>
          <p:cNvSpPr>
            <a:spLocks noGrp="1"/>
          </p:cNvSpPr>
          <p:nvPr>
            <p:ph type="sldNum" sz="quarter" idx="5"/>
          </p:nvPr>
        </p:nvSpPr>
        <p:spPr/>
        <p:txBody>
          <a:bodyPr/>
          <a:lstStyle/>
          <a:p>
            <a:fld id="{8641C7F2-9E5C-4263-A609-351016F4D4EC}" type="slidenum">
              <a:rPr lang="en-US" smtClean="0"/>
              <a:t>8</a:t>
            </a:fld>
            <a:endParaRPr lang="en-US"/>
          </a:p>
        </p:txBody>
      </p:sp>
    </p:spTree>
    <p:extLst>
      <p:ext uri="{BB962C8B-B14F-4D97-AF65-F5344CB8AC3E}">
        <p14:creationId xmlns:p14="http://schemas.microsoft.com/office/powerpoint/2010/main" val="365248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WSO  staff began the process of developing  the 2021 Membership Survey in 2020. During the process, Staff reached out to research professionals in the field of alcoholism/addiction asking for their opinions regarding our survey process.  The professional suggested a longitudinal study , which consist of asking the exact same group of member the exact same questions over a period of 5 to 10 yrs.  This would all the WSO to track an Al-Anon member to understand the impact that consistent  Al-Anon membership has on mental health, etc.  As with the Membership Survey, the data would be anonymous.  The Longitudinal Study participants will be selected at random from members who opt-in at the time they take the upcoming Membership Survey.  Members who opt-in to the longitudinal study will be contacted via email and asked a set of 10 question, the same questions each year, for a period of five  years form 2022-2026</a:t>
            </a:r>
          </a:p>
        </p:txBody>
      </p:sp>
      <p:sp>
        <p:nvSpPr>
          <p:cNvPr id="4" name="Slide Number Placeholder 3"/>
          <p:cNvSpPr>
            <a:spLocks noGrp="1"/>
          </p:cNvSpPr>
          <p:nvPr>
            <p:ph type="sldNum" sz="quarter" idx="5"/>
          </p:nvPr>
        </p:nvSpPr>
        <p:spPr/>
        <p:txBody>
          <a:bodyPr/>
          <a:lstStyle/>
          <a:p>
            <a:fld id="{8641C7F2-9E5C-4263-A609-351016F4D4EC}" type="slidenum">
              <a:rPr lang="en-US" smtClean="0"/>
              <a:t>10</a:t>
            </a:fld>
            <a:endParaRPr lang="en-US"/>
          </a:p>
        </p:txBody>
      </p:sp>
    </p:spTree>
    <p:extLst>
      <p:ext uri="{BB962C8B-B14F-4D97-AF65-F5344CB8AC3E}">
        <p14:creationId xmlns:p14="http://schemas.microsoft.com/office/powerpoint/2010/main" val="255816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41C7F2-9E5C-4263-A609-351016F4D4EC}" type="slidenum">
              <a:rPr lang="en-US" smtClean="0"/>
              <a:t>11</a:t>
            </a:fld>
            <a:endParaRPr lang="en-US"/>
          </a:p>
        </p:txBody>
      </p:sp>
    </p:spTree>
    <p:extLst>
      <p:ext uri="{BB962C8B-B14F-4D97-AF65-F5344CB8AC3E}">
        <p14:creationId xmlns:p14="http://schemas.microsoft.com/office/powerpoint/2010/main" val="164653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Maximum 500 people</a:t>
            </a:r>
          </a:p>
        </p:txBody>
      </p:sp>
      <p:sp>
        <p:nvSpPr>
          <p:cNvPr id="4" name="Slide Number Placeholder 3"/>
          <p:cNvSpPr>
            <a:spLocks noGrp="1"/>
          </p:cNvSpPr>
          <p:nvPr>
            <p:ph type="sldNum" sz="quarter" idx="5"/>
          </p:nvPr>
        </p:nvSpPr>
        <p:spPr/>
        <p:txBody>
          <a:bodyPr/>
          <a:lstStyle/>
          <a:p>
            <a:fld id="{8641C7F2-9E5C-4263-A609-351016F4D4EC}" type="slidenum">
              <a:rPr lang="en-US" smtClean="0"/>
              <a:t>12</a:t>
            </a:fld>
            <a:endParaRPr lang="en-US"/>
          </a:p>
        </p:txBody>
      </p:sp>
    </p:spTree>
    <p:extLst>
      <p:ext uri="{BB962C8B-B14F-4D97-AF65-F5344CB8AC3E}">
        <p14:creationId xmlns:p14="http://schemas.microsoft.com/office/powerpoint/2010/main" val="3547651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41C7F2-9E5C-4263-A609-351016F4D4EC}" type="slidenum">
              <a:rPr lang="en-US" smtClean="0"/>
              <a:t>13</a:t>
            </a:fld>
            <a:endParaRPr lang="en-US"/>
          </a:p>
        </p:txBody>
      </p:sp>
    </p:spTree>
    <p:extLst>
      <p:ext uri="{BB962C8B-B14F-4D97-AF65-F5344CB8AC3E}">
        <p14:creationId xmlns:p14="http://schemas.microsoft.com/office/powerpoint/2010/main" val="504288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Saturday, May 22, 2021</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538260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Saturday, May 22, 2021</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018319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Saturday, May 22, 2021</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969021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Saturday, May 22, 2021</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94240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Saturday, May 22, 2021</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622868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Saturday, May 22, 2021</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837852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Saturday, May 22, 2021</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70381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Saturday, May 22, 2021</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228456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Saturday, May 22, 2021</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948708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Saturday, May 22, 2021</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228265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Saturday, May 22, 2021</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167155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fld id="{AE0C963C-C1DB-4AFD-9DDC-0691666BF49B}" type="datetime2">
              <a:rPr lang="en-US" smtClean="0"/>
              <a:pPr/>
              <a:t>Saturday, May 22, 2021</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3274769358"/>
      </p:ext>
    </p:extLst>
  </p:cSld>
  <p:clrMap bg1="lt1" tx1="dk1" bg2="lt2" tx2="dk2" accent1="accent1" accent2="accent2" accent3="accent3" accent4="accent4" accent5="accent5" accent6="accent6" hlink="hlink" folHlink="folHlink"/>
  <p:sldLayoutIdLst>
    <p:sldLayoutId id="2147483759" r:id="rId1"/>
    <p:sldLayoutId id="2147483758" r:id="rId2"/>
    <p:sldLayoutId id="2147483757" r:id="rId3"/>
    <p:sldLayoutId id="2147483756" r:id="rId4"/>
    <p:sldLayoutId id="2147483755" r:id="rId5"/>
    <p:sldLayoutId id="2147483754" r:id="rId6"/>
    <p:sldLayoutId id="2147483753" r:id="rId7"/>
    <p:sldLayoutId id="2147483723" r:id="rId8"/>
    <p:sldLayoutId id="2147483752" r:id="rId9"/>
    <p:sldLayoutId id="2147483751" r:id="rId10"/>
    <p:sldLayoutId id="2147483750"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hyperlink" Target="https://www.pickpik.com/balloon-fiesta-albuquerque-new-mexico-international-hot-air-balloons-12437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publicdomainpictures.net/view-image.php?image=112075&amp;picture=" TargetMode="External"/><Relationship Id="rId2" Type="http://schemas.openxmlformats.org/officeDocument/2006/relationships/image" Target="../media/image13.jpg"/><Relationship Id="rId1" Type="http://schemas.openxmlformats.org/officeDocument/2006/relationships/slideLayout" Target="../slideLayouts/slideLayout9.xml"/><Relationship Id="rId5" Type="http://schemas.openxmlformats.org/officeDocument/2006/relationships/hyperlink" Target="http://www.pngall.com/butterfly" TargetMode="Externa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7/06/relationships/model3d" Target="../media/model3d1.glb"/><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DBC8414-BE7E-4B6C-A114-B2C3795C8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C398C5-5C2E-4038-9DB3-DE2B5A9BE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2F10B26-073B-4B10-8AAA-161242DD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10DBBC7-698F-4A54-B1CB-A99F9CC35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DE6E822A-8BCF-432C-83E6-BBE821476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Subtitle 2">
            <a:extLst>
              <a:ext uri="{FF2B5EF4-FFF2-40B4-BE49-F238E27FC236}">
                <a16:creationId xmlns:a16="http://schemas.microsoft.com/office/drawing/2014/main" id="{75C6BB4F-2EF7-448A-B8B0-F2A019258EAE}"/>
              </a:ext>
            </a:extLst>
          </p:cNvPr>
          <p:cNvSpPr>
            <a:spLocks noGrp="1"/>
          </p:cNvSpPr>
          <p:nvPr>
            <p:ph type="subTitle" idx="1"/>
          </p:nvPr>
        </p:nvSpPr>
        <p:spPr>
          <a:xfrm>
            <a:off x="474243" y="4800600"/>
            <a:ext cx="3230603" cy="1538784"/>
          </a:xfrm>
        </p:spPr>
        <p:txBody>
          <a:bodyPr>
            <a:normAutofit/>
          </a:bodyPr>
          <a:lstStyle/>
          <a:p>
            <a:pPr algn="r"/>
            <a:r>
              <a:rPr lang="en-US" sz="1200">
                <a:solidFill>
                  <a:schemeClr val="bg1"/>
                </a:solidFill>
              </a:rPr>
              <a:t> </a:t>
            </a:r>
          </a:p>
        </p:txBody>
      </p:sp>
      <p:pic>
        <p:nvPicPr>
          <p:cNvPr id="4" name="Picture 3">
            <a:extLst>
              <a:ext uri="{FF2B5EF4-FFF2-40B4-BE49-F238E27FC236}">
                <a16:creationId xmlns:a16="http://schemas.microsoft.com/office/drawing/2014/main" id="{17BB0D97-79DA-4D0C-BC51-A648E93A1830}"/>
              </a:ext>
            </a:extLst>
          </p:cNvPr>
          <p:cNvPicPr>
            <a:picLocks noChangeAspect="1"/>
          </p:cNvPicPr>
          <p:nvPr/>
        </p:nvPicPr>
        <p:blipFill rotWithShape="1">
          <a:blip r:embed="rId2"/>
          <a:srcRect t="33935" r="-2" b="10598"/>
          <a:stretch/>
        </p:blipFill>
        <p:spPr>
          <a:xfrm>
            <a:off x="4503619" y="844826"/>
            <a:ext cx="7214138" cy="5167751"/>
          </a:xfrm>
          <a:prstGeom prst="rect">
            <a:avLst/>
          </a:prstGeom>
        </p:spPr>
      </p:pic>
      <p:sp>
        <p:nvSpPr>
          <p:cNvPr id="6" name="Title 5">
            <a:extLst>
              <a:ext uri="{FF2B5EF4-FFF2-40B4-BE49-F238E27FC236}">
                <a16:creationId xmlns:a16="http://schemas.microsoft.com/office/drawing/2014/main" id="{34E0228F-1A6B-4098-9717-A90C003F364E}"/>
              </a:ext>
            </a:extLst>
          </p:cNvPr>
          <p:cNvSpPr>
            <a:spLocks noGrp="1"/>
          </p:cNvSpPr>
          <p:nvPr>
            <p:ph type="ctrTitle"/>
          </p:nvPr>
        </p:nvSpPr>
        <p:spPr>
          <a:xfrm>
            <a:off x="140490" y="198783"/>
            <a:ext cx="3499525" cy="6426969"/>
          </a:xfrm>
        </p:spPr>
        <p:txBody>
          <a:bodyPr/>
          <a:lstStyle/>
          <a:p>
            <a:br>
              <a:rPr lang="en-US" sz="9600" dirty="0"/>
            </a:br>
            <a:br>
              <a:rPr lang="en-US" sz="6600" dirty="0"/>
            </a:br>
            <a:br>
              <a:rPr lang="en-US" sz="3200" dirty="0"/>
            </a:br>
            <a:r>
              <a:rPr lang="en-US" sz="3200" dirty="0"/>
              <a:t>Assembly Report</a:t>
            </a:r>
            <a:br>
              <a:rPr lang="en-US" sz="3200" dirty="0"/>
            </a:br>
            <a:br>
              <a:rPr lang="en-US" sz="3200" dirty="0"/>
            </a:br>
            <a:r>
              <a:rPr lang="en-US" sz="3200" dirty="0"/>
              <a:t>May 22,2021</a:t>
            </a:r>
            <a:br>
              <a:rPr lang="en-US" sz="3200" dirty="0"/>
            </a:br>
            <a:br>
              <a:rPr lang="en-US" sz="3200" dirty="0"/>
            </a:br>
            <a:br>
              <a:rPr lang="en-US" sz="2800" dirty="0"/>
            </a:br>
            <a:r>
              <a:rPr lang="en-US" sz="1200" dirty="0"/>
              <a:t>tammy Mergist</a:t>
            </a:r>
            <a:br>
              <a:rPr lang="en-US" sz="1200" dirty="0"/>
            </a:br>
            <a:r>
              <a:rPr lang="en-US" sz="1200" dirty="0"/>
              <a:t>Panel 60 Delegate</a:t>
            </a:r>
            <a:br>
              <a:rPr lang="en-US" sz="3200" dirty="0"/>
            </a:br>
            <a:endParaRPr lang="en-US" sz="3200" dirty="0"/>
          </a:p>
        </p:txBody>
      </p:sp>
      <p:pic>
        <p:nvPicPr>
          <p:cNvPr id="5" name="Picture 4">
            <a:extLst>
              <a:ext uri="{FF2B5EF4-FFF2-40B4-BE49-F238E27FC236}">
                <a16:creationId xmlns:a16="http://schemas.microsoft.com/office/drawing/2014/main" id="{1D02FA98-8DF0-45DB-A969-CC534FBDA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6670" y="1837460"/>
            <a:ext cx="4305300" cy="3324225"/>
          </a:xfrm>
          <a:prstGeom prst="rect">
            <a:avLst/>
          </a:prstGeom>
        </p:spPr>
      </p:pic>
    </p:spTree>
    <p:extLst>
      <p:ext uri="{BB962C8B-B14F-4D97-AF65-F5344CB8AC3E}">
        <p14:creationId xmlns:p14="http://schemas.microsoft.com/office/powerpoint/2010/main" val="2934667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5EB3-3556-42C6-829C-D8304EA296CC}"/>
              </a:ext>
            </a:extLst>
          </p:cNvPr>
          <p:cNvSpPr>
            <a:spLocks noGrp="1"/>
          </p:cNvSpPr>
          <p:nvPr>
            <p:ph type="title"/>
          </p:nvPr>
        </p:nvSpPr>
        <p:spPr>
          <a:xfrm>
            <a:off x="2216425" y="1451113"/>
            <a:ext cx="9462053" cy="3876261"/>
          </a:xfrm>
        </p:spPr>
        <p:txBody>
          <a:bodyPr>
            <a:normAutofit/>
          </a:bodyPr>
          <a:lstStyle/>
          <a:p>
            <a:r>
              <a:rPr lang="en-US" dirty="0"/>
              <a:t>Longitudinal Study membership survey</a:t>
            </a:r>
            <a:br>
              <a:rPr lang="en-US" dirty="0"/>
            </a:br>
            <a:br>
              <a:rPr lang="en-US" dirty="0"/>
            </a:br>
            <a:r>
              <a:rPr lang="en-US" sz="2400" dirty="0"/>
              <a:t>Survey will be available in English, Spanish and French</a:t>
            </a:r>
            <a:br>
              <a:rPr lang="en-US" sz="2400" dirty="0"/>
            </a:br>
            <a:r>
              <a:rPr lang="en-US" sz="2400" dirty="0"/>
              <a:t>link  to the survey is</a:t>
            </a:r>
            <a:br>
              <a:rPr lang="en-US" sz="2400" dirty="0"/>
            </a:br>
            <a:r>
              <a:rPr lang="en-US" sz="2400" dirty="0"/>
              <a:t>al-anon.org/</a:t>
            </a:r>
            <a:r>
              <a:rPr lang="en-US" sz="2400" dirty="0" err="1"/>
              <a:t>membershipsurvey</a:t>
            </a:r>
            <a:br>
              <a:rPr lang="en-US" sz="2400" dirty="0"/>
            </a:br>
            <a:r>
              <a:rPr lang="en-US" sz="2400" dirty="0"/>
              <a:t>June 16,2021- July 27, 2021</a:t>
            </a:r>
            <a:br>
              <a:rPr lang="en-US" sz="2400" dirty="0"/>
            </a:br>
            <a:endParaRPr lang="en-US" sz="2400" dirty="0"/>
          </a:p>
        </p:txBody>
      </p:sp>
    </p:spTree>
    <p:extLst>
      <p:ext uri="{BB962C8B-B14F-4D97-AF65-F5344CB8AC3E}">
        <p14:creationId xmlns:p14="http://schemas.microsoft.com/office/powerpoint/2010/main" val="3762866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39032-6276-438A-99B9-7D2E1BF9FABE}"/>
              </a:ext>
            </a:extLst>
          </p:cNvPr>
          <p:cNvSpPr>
            <a:spLocks noGrp="1"/>
          </p:cNvSpPr>
          <p:nvPr>
            <p:ph type="title"/>
          </p:nvPr>
        </p:nvSpPr>
        <p:spPr/>
        <p:txBody>
          <a:bodyPr>
            <a:normAutofit/>
          </a:bodyPr>
          <a:lstStyle/>
          <a:p>
            <a:r>
              <a:rPr lang="en-US" sz="2400" dirty="0"/>
              <a:t>2023 Al-Anon</a:t>
            </a:r>
            <a:br>
              <a:rPr lang="en-US" sz="2400" dirty="0"/>
            </a:br>
            <a:r>
              <a:rPr lang="en-US" sz="2400" dirty="0"/>
              <a:t>International</a:t>
            </a:r>
            <a:br>
              <a:rPr lang="en-US" sz="2400" dirty="0"/>
            </a:br>
            <a:r>
              <a:rPr lang="en-US" sz="2400" dirty="0"/>
              <a:t>Convention with A.A. Participation  </a:t>
            </a:r>
          </a:p>
        </p:txBody>
      </p:sp>
      <p:sp>
        <p:nvSpPr>
          <p:cNvPr id="4" name="Text Placeholder 3">
            <a:extLst>
              <a:ext uri="{FF2B5EF4-FFF2-40B4-BE49-F238E27FC236}">
                <a16:creationId xmlns:a16="http://schemas.microsoft.com/office/drawing/2014/main" id="{E8C52CBF-FDDA-4616-B4B3-4AD9404F02BD}"/>
              </a:ext>
            </a:extLst>
          </p:cNvPr>
          <p:cNvSpPr>
            <a:spLocks noGrp="1"/>
          </p:cNvSpPr>
          <p:nvPr>
            <p:ph type="body" sz="half" idx="2"/>
          </p:nvPr>
        </p:nvSpPr>
        <p:spPr>
          <a:xfrm>
            <a:off x="1371600" y="3737112"/>
            <a:ext cx="3932237" cy="2131875"/>
          </a:xfrm>
        </p:spPr>
        <p:txBody>
          <a:bodyPr>
            <a:normAutofit fontScale="92500"/>
          </a:bodyPr>
          <a:lstStyle/>
          <a:p>
            <a:r>
              <a:rPr lang="en-US" sz="4000" dirty="0"/>
              <a:t>June 29-July 2</a:t>
            </a:r>
            <a:r>
              <a:rPr lang="en-US" sz="4000"/>
              <a:t>, 2023</a:t>
            </a:r>
            <a:endParaRPr lang="en-US" sz="4000" dirty="0"/>
          </a:p>
          <a:p>
            <a:r>
              <a:rPr lang="en-US" sz="4000" dirty="0"/>
              <a:t>Albuquerque!</a:t>
            </a:r>
          </a:p>
          <a:p>
            <a:endParaRPr lang="en-US" sz="4000" dirty="0"/>
          </a:p>
        </p:txBody>
      </p:sp>
      <p:pic>
        <p:nvPicPr>
          <p:cNvPr id="22" name="Picture Placeholder 21">
            <a:extLst>
              <a:ext uri="{FF2B5EF4-FFF2-40B4-BE49-F238E27FC236}">
                <a16:creationId xmlns:a16="http://schemas.microsoft.com/office/drawing/2014/main" id="{8E1711B9-0BD6-451A-B6A0-B814C115E188}"/>
              </a:ext>
            </a:extLst>
          </p:cNvPr>
          <p:cNvPicPr>
            <a:picLocks noGrp="1" noChangeAspect="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122" r="5122"/>
          <a:stretch>
            <a:fillRect/>
          </a:stretch>
        </p:blipFill>
        <p:spPr/>
      </p:pic>
    </p:spTree>
    <p:extLst>
      <p:ext uri="{BB962C8B-B14F-4D97-AF65-F5344CB8AC3E}">
        <p14:creationId xmlns:p14="http://schemas.microsoft.com/office/powerpoint/2010/main" val="369572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0CD2F-A933-4D79-AC0C-E1D334EB0142}"/>
              </a:ext>
            </a:extLst>
          </p:cNvPr>
          <p:cNvSpPr>
            <a:spLocks noGrp="1"/>
          </p:cNvSpPr>
          <p:nvPr>
            <p:ph type="title"/>
          </p:nvPr>
        </p:nvSpPr>
        <p:spPr/>
        <p:txBody>
          <a:bodyPr>
            <a:normAutofit/>
          </a:bodyPr>
          <a:lstStyle/>
          <a:p>
            <a:r>
              <a:rPr lang="en-US" sz="2400" dirty="0"/>
              <a:t>This fun-filled virtual event will take place on Saturday, July 10, 2021, from 2:00 pm -4:00 EDT.</a:t>
            </a:r>
          </a:p>
        </p:txBody>
      </p:sp>
      <p:pic>
        <p:nvPicPr>
          <p:cNvPr id="6" name="Content Placeholder 5">
            <a:extLst>
              <a:ext uri="{FF2B5EF4-FFF2-40B4-BE49-F238E27FC236}">
                <a16:creationId xmlns:a16="http://schemas.microsoft.com/office/drawing/2014/main" id="{64C21A7A-1495-405D-8085-5B8972F08C7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989085" y="2616632"/>
            <a:ext cx="4136116" cy="3252789"/>
          </a:xfrm>
        </p:spPr>
      </p:pic>
      <p:sp>
        <p:nvSpPr>
          <p:cNvPr id="16" name="TextBox 15">
            <a:extLst>
              <a:ext uri="{FF2B5EF4-FFF2-40B4-BE49-F238E27FC236}">
                <a16:creationId xmlns:a16="http://schemas.microsoft.com/office/drawing/2014/main" id="{A5B84463-B733-4E9C-B146-A2BB0ACEE889}"/>
              </a:ext>
            </a:extLst>
          </p:cNvPr>
          <p:cNvSpPr txBox="1"/>
          <p:nvPr/>
        </p:nvSpPr>
        <p:spPr>
          <a:xfrm>
            <a:off x="795132" y="3657599"/>
            <a:ext cx="2236303" cy="1015663"/>
          </a:xfrm>
          <a:prstGeom prst="rect">
            <a:avLst/>
          </a:prstGeom>
          <a:noFill/>
        </p:spPr>
        <p:txBody>
          <a:bodyPr wrap="square">
            <a:spAutoFit/>
          </a:bodyPr>
          <a:lstStyle/>
          <a:p>
            <a:r>
              <a:rPr lang="en-US" sz="2000" dirty="0"/>
              <a:t>Al-</a:t>
            </a:r>
            <a:r>
              <a:rPr lang="en-US" sz="2000" dirty="0" err="1"/>
              <a:t>Anon's</a:t>
            </a:r>
            <a:r>
              <a:rPr lang="en-US" sz="2000" dirty="0"/>
              <a:t> 70th Anniversary Virtual Celebration</a:t>
            </a:r>
            <a:r>
              <a:rPr lang="en-US" dirty="0"/>
              <a:t>.</a:t>
            </a:r>
          </a:p>
        </p:txBody>
      </p:sp>
      <p:sp>
        <p:nvSpPr>
          <p:cNvPr id="18" name="TextBox 17">
            <a:extLst>
              <a:ext uri="{FF2B5EF4-FFF2-40B4-BE49-F238E27FC236}">
                <a16:creationId xmlns:a16="http://schemas.microsoft.com/office/drawing/2014/main" id="{1C705C1B-45ED-42DA-ADE5-C99DE897760E}"/>
              </a:ext>
            </a:extLst>
          </p:cNvPr>
          <p:cNvSpPr txBox="1"/>
          <p:nvPr/>
        </p:nvSpPr>
        <p:spPr>
          <a:xfrm rot="10800000" flipV="1">
            <a:off x="3649927" y="4392093"/>
            <a:ext cx="1552989" cy="1477328"/>
          </a:xfrm>
          <a:prstGeom prst="rect">
            <a:avLst/>
          </a:prstGeom>
          <a:noFill/>
        </p:spPr>
        <p:txBody>
          <a:bodyPr wrap="square">
            <a:spAutoFit/>
          </a:bodyPr>
          <a:lstStyle/>
          <a:p>
            <a:r>
              <a:rPr lang="fr-FR" dirty="0" err="1"/>
              <a:t>LaCélébration</a:t>
            </a:r>
            <a:r>
              <a:rPr lang="fr-FR" dirty="0"/>
              <a:t> des 70 ans des Groupes Familiaux Al-Anon.</a:t>
            </a:r>
            <a:endParaRPr lang="en-US" dirty="0"/>
          </a:p>
        </p:txBody>
      </p:sp>
      <p:sp>
        <p:nvSpPr>
          <p:cNvPr id="20" name="TextBox 19">
            <a:extLst>
              <a:ext uri="{FF2B5EF4-FFF2-40B4-BE49-F238E27FC236}">
                <a16:creationId xmlns:a16="http://schemas.microsoft.com/office/drawing/2014/main" id="{53FB29F6-B268-48B0-9DC8-9E47B6459FE6}"/>
              </a:ext>
            </a:extLst>
          </p:cNvPr>
          <p:cNvSpPr txBox="1"/>
          <p:nvPr/>
        </p:nvSpPr>
        <p:spPr>
          <a:xfrm rot="10800000" flipH="1" flipV="1">
            <a:off x="874642" y="4961079"/>
            <a:ext cx="2554357" cy="923330"/>
          </a:xfrm>
          <a:prstGeom prst="rect">
            <a:avLst/>
          </a:prstGeom>
          <a:noFill/>
        </p:spPr>
        <p:txBody>
          <a:bodyPr wrap="square">
            <a:spAutoFit/>
          </a:bodyPr>
          <a:lstStyle/>
          <a:p>
            <a:r>
              <a:rPr lang="es-ES" dirty="0"/>
              <a:t>-Celebración del 70.º Aniversario de Grupos de Familia Al-</a:t>
            </a:r>
            <a:r>
              <a:rPr lang="es-ES" dirty="0" err="1"/>
              <a:t>Anon</a:t>
            </a:r>
            <a:r>
              <a:rPr lang="es-ES" dirty="0"/>
              <a:t>.</a:t>
            </a:r>
            <a:endParaRPr lang="en-US" dirty="0"/>
          </a:p>
        </p:txBody>
      </p:sp>
    </p:spTree>
    <p:extLst>
      <p:ext uri="{BB962C8B-B14F-4D97-AF65-F5344CB8AC3E}">
        <p14:creationId xmlns:p14="http://schemas.microsoft.com/office/powerpoint/2010/main" val="2742111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B6BA9-5B22-44E4-BDFC-4999AE21FDEB}"/>
              </a:ext>
            </a:extLst>
          </p:cNvPr>
          <p:cNvSpPr>
            <a:spLocks noGrp="1"/>
          </p:cNvSpPr>
          <p:nvPr>
            <p:ph type="title"/>
          </p:nvPr>
        </p:nvSpPr>
        <p:spPr>
          <a:xfrm>
            <a:off x="3130826" y="278296"/>
            <a:ext cx="6211957" cy="924339"/>
          </a:xfrm>
        </p:spPr>
        <p:txBody>
          <a:bodyPr/>
          <a:lstStyle/>
          <a:p>
            <a:r>
              <a:rPr lang="en-US" dirty="0"/>
              <a:t>Finance update</a:t>
            </a:r>
          </a:p>
        </p:txBody>
      </p:sp>
      <p:sp>
        <p:nvSpPr>
          <p:cNvPr id="3" name="Text Placeholder 2">
            <a:extLst>
              <a:ext uri="{FF2B5EF4-FFF2-40B4-BE49-F238E27FC236}">
                <a16:creationId xmlns:a16="http://schemas.microsoft.com/office/drawing/2014/main" id="{348983F9-9D07-4735-BC31-9C53A3812F58}"/>
              </a:ext>
            </a:extLst>
          </p:cNvPr>
          <p:cNvSpPr>
            <a:spLocks noGrp="1"/>
          </p:cNvSpPr>
          <p:nvPr>
            <p:ph type="body" idx="1"/>
          </p:nvPr>
        </p:nvSpPr>
        <p:spPr>
          <a:xfrm>
            <a:off x="1604308" y="1927357"/>
            <a:ext cx="4608368" cy="1091113"/>
          </a:xfrm>
        </p:spPr>
        <p:txBody>
          <a:bodyPr/>
          <a:lstStyle/>
          <a:p>
            <a:r>
              <a:rPr lang="en-US" dirty="0"/>
              <a:t>Year to Date (YTD) March 2021</a:t>
            </a:r>
          </a:p>
          <a:p>
            <a:endParaRPr lang="en-US" dirty="0"/>
          </a:p>
        </p:txBody>
      </p:sp>
      <p:sp>
        <p:nvSpPr>
          <p:cNvPr id="4" name="Content Placeholder 3">
            <a:extLst>
              <a:ext uri="{FF2B5EF4-FFF2-40B4-BE49-F238E27FC236}">
                <a16:creationId xmlns:a16="http://schemas.microsoft.com/office/drawing/2014/main" id="{2874FBDE-FEA4-4F94-8357-7DF4B432A94B}"/>
              </a:ext>
            </a:extLst>
          </p:cNvPr>
          <p:cNvSpPr>
            <a:spLocks noGrp="1"/>
          </p:cNvSpPr>
          <p:nvPr>
            <p:ph sz="half" idx="2"/>
          </p:nvPr>
        </p:nvSpPr>
        <p:spPr/>
        <p:txBody>
          <a:bodyPr>
            <a:normAutofit fontScale="62500" lnSpcReduction="20000"/>
          </a:bodyPr>
          <a:lstStyle/>
          <a:p>
            <a:pPr marL="0" indent="0">
              <a:buNone/>
            </a:pPr>
            <a:r>
              <a:rPr lang="en-US" dirty="0"/>
              <a:t>                                                                                    </a:t>
            </a:r>
          </a:p>
          <a:p>
            <a:r>
              <a:rPr lang="en-US" dirty="0"/>
              <a:t> Revenue                     YTD Actuals    YTD Budget    Total Budget</a:t>
            </a:r>
          </a:p>
          <a:p>
            <a:r>
              <a:rPr lang="en-US" dirty="0"/>
              <a:t> Literature Sales–net     $469,080         $449,099         $1,924,400</a:t>
            </a:r>
          </a:p>
          <a:p>
            <a:r>
              <a:rPr lang="en-US" dirty="0"/>
              <a:t> Contributions              $688,924         $671,311         $2,882,110</a:t>
            </a:r>
          </a:p>
          <a:p>
            <a:r>
              <a:rPr lang="en-US" dirty="0"/>
              <a:t> Other income              $158,920         $146,250         $585,000</a:t>
            </a:r>
          </a:p>
          <a:p>
            <a:r>
              <a:rPr lang="en-US" dirty="0"/>
              <a:t>Total Revenue              $1,316,924      $1,266,660       $5,391,510</a:t>
            </a:r>
          </a:p>
          <a:p>
            <a:r>
              <a:rPr lang="en-US" dirty="0"/>
              <a:t>Total Expenses             $1,211,867      $1,366,322       $5,465,290</a:t>
            </a:r>
          </a:p>
          <a:p>
            <a:r>
              <a:rPr lang="en-US" dirty="0"/>
              <a:t>Net </a:t>
            </a:r>
          </a:p>
          <a:p>
            <a:r>
              <a:rPr lang="en-US" dirty="0"/>
              <a:t>Increase/(Decrease)       $105,057        $(99,662)         $(73,780)</a:t>
            </a:r>
          </a:p>
        </p:txBody>
      </p:sp>
      <p:sp>
        <p:nvSpPr>
          <p:cNvPr id="5" name="Text Placeholder 4">
            <a:extLst>
              <a:ext uri="{FF2B5EF4-FFF2-40B4-BE49-F238E27FC236}">
                <a16:creationId xmlns:a16="http://schemas.microsoft.com/office/drawing/2014/main" id="{C3360270-A33A-4C47-BC47-3583D754C685}"/>
              </a:ext>
            </a:extLst>
          </p:cNvPr>
          <p:cNvSpPr>
            <a:spLocks noGrp="1"/>
          </p:cNvSpPr>
          <p:nvPr>
            <p:ph type="body" sz="quarter" idx="3"/>
          </p:nvPr>
        </p:nvSpPr>
        <p:spPr/>
        <p:txBody>
          <a:bodyPr>
            <a:normAutofit fontScale="62500" lnSpcReduction="20000"/>
          </a:bodyPr>
          <a:lstStyle/>
          <a:p>
            <a:r>
              <a:rPr lang="en-US" dirty="0"/>
              <a:t>The following information is based on the un-audited financial statements</a:t>
            </a:r>
          </a:p>
          <a:p>
            <a:r>
              <a:rPr lang="en-US" dirty="0"/>
              <a:t>For the period that ended 03/31/2021</a:t>
            </a:r>
          </a:p>
        </p:txBody>
      </p:sp>
      <p:sp>
        <p:nvSpPr>
          <p:cNvPr id="6" name="Content Placeholder 5">
            <a:extLst>
              <a:ext uri="{FF2B5EF4-FFF2-40B4-BE49-F238E27FC236}">
                <a16:creationId xmlns:a16="http://schemas.microsoft.com/office/drawing/2014/main" id="{A20848EC-B3BD-4F32-99F8-0590E9D8880D}"/>
              </a:ext>
            </a:extLst>
          </p:cNvPr>
          <p:cNvSpPr>
            <a:spLocks noGrp="1"/>
          </p:cNvSpPr>
          <p:nvPr>
            <p:ph sz="quarter" idx="4"/>
          </p:nvPr>
        </p:nvSpPr>
        <p:spPr>
          <a:xfrm>
            <a:off x="6766560" y="3018471"/>
            <a:ext cx="4841076" cy="3104858"/>
          </a:xfrm>
        </p:spPr>
        <p:txBody>
          <a:bodyPr>
            <a:normAutofit fontScale="92500"/>
          </a:bodyPr>
          <a:lstStyle/>
          <a:p>
            <a:r>
              <a:rPr lang="en-US" dirty="0"/>
              <a:t>Literature sales for March were  $191,559</a:t>
            </a:r>
          </a:p>
          <a:p>
            <a:r>
              <a:rPr lang="en-US" dirty="0"/>
              <a:t>Contributions for March were    $292,245</a:t>
            </a:r>
          </a:p>
          <a:p>
            <a:r>
              <a:rPr lang="en-US" dirty="0"/>
              <a:t>Expenses for March were           $426,296</a:t>
            </a:r>
          </a:p>
          <a:p>
            <a:r>
              <a:rPr lang="en-US" dirty="0"/>
              <a:t>Change in net assets resulted in a net increase of $105,057 which reflects the decrease in expenses.</a:t>
            </a:r>
          </a:p>
          <a:p>
            <a:r>
              <a:rPr lang="en-US" dirty="0"/>
              <a:t>Investments had a unrealized gain of $554,258</a:t>
            </a:r>
          </a:p>
        </p:txBody>
      </p:sp>
    </p:spTree>
    <p:extLst>
      <p:ext uri="{BB962C8B-B14F-4D97-AF65-F5344CB8AC3E}">
        <p14:creationId xmlns:p14="http://schemas.microsoft.com/office/powerpoint/2010/main" val="727663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7BDBBE7-AB70-41F1-B20A-74972CFB08D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46" r="10398"/>
          <a:stretch/>
        </p:blipFill>
        <p:spPr>
          <a:xfrm>
            <a:off x="5568532" y="1144369"/>
            <a:ext cx="5612335" cy="4457015"/>
          </a:xfrm>
          <a:prstGeom prst="rect">
            <a:avLst/>
          </a:prstGeom>
        </p:spPr>
      </p:pic>
      <p:pic>
        <p:nvPicPr>
          <p:cNvPr id="27" name="Picture 26">
            <a:extLst>
              <a:ext uri="{FF2B5EF4-FFF2-40B4-BE49-F238E27FC236}">
                <a16:creationId xmlns:a16="http://schemas.microsoft.com/office/drawing/2014/main" id="{2543B9F1-96EE-46A2-80FE-259C9FCCC9E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11134" y="1175854"/>
            <a:ext cx="4204568" cy="3994340"/>
          </a:xfrm>
          <a:prstGeom prst="rect">
            <a:avLst/>
          </a:prstGeom>
        </p:spPr>
      </p:pic>
    </p:spTree>
    <p:extLst>
      <p:ext uri="{BB962C8B-B14F-4D97-AF65-F5344CB8AC3E}">
        <p14:creationId xmlns:p14="http://schemas.microsoft.com/office/powerpoint/2010/main" val="275649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11A739-3D7D-4FB9-831E-13F83042F6AA}"/>
              </a:ext>
            </a:extLst>
          </p:cNvPr>
          <p:cNvPicPr>
            <a:picLocks noChangeAspect="1"/>
          </p:cNvPicPr>
          <p:nvPr/>
        </p:nvPicPr>
        <p:blipFill rotWithShape="1">
          <a:blip r:embed="rId3">
            <a:extLst>
              <a:ext uri="{28A0092B-C50C-407E-A947-70E740481C1C}">
                <a14:useLocalDpi xmlns:a14="http://schemas.microsoft.com/office/drawing/2010/main" val="0"/>
              </a:ext>
            </a:extLst>
          </a:blip>
          <a:srcRect l="2478" t="13249" r="3045" b="5015"/>
          <a:stretch/>
        </p:blipFill>
        <p:spPr>
          <a:xfrm>
            <a:off x="1336010" y="585873"/>
            <a:ext cx="9603937" cy="5595910"/>
          </a:xfrm>
          <a:prstGeom prst="rect">
            <a:avLst/>
          </a:prstGeom>
        </p:spPr>
      </p:pic>
    </p:spTree>
    <p:extLst>
      <p:ext uri="{BB962C8B-B14F-4D97-AF65-F5344CB8AC3E}">
        <p14:creationId xmlns:p14="http://schemas.microsoft.com/office/powerpoint/2010/main" val="2341542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EF615-1B81-4808-A67A-6F29896429FE}"/>
              </a:ext>
            </a:extLst>
          </p:cNvPr>
          <p:cNvSpPr>
            <a:spLocks noGrp="1"/>
          </p:cNvSpPr>
          <p:nvPr>
            <p:ph type="title"/>
          </p:nvPr>
        </p:nvSpPr>
        <p:spPr/>
        <p:txBody>
          <a:bodyPr/>
          <a:lstStyle/>
          <a:p>
            <a:r>
              <a:rPr lang="en-US" dirty="0"/>
              <a:t>Two Historical</a:t>
            </a:r>
            <a:br>
              <a:rPr lang="en-US" dirty="0"/>
            </a:br>
            <a:r>
              <a:rPr lang="en-US" dirty="0"/>
              <a:t>decisions.</a:t>
            </a:r>
          </a:p>
        </p:txBody>
      </p:sp>
      <p:sp>
        <p:nvSpPr>
          <p:cNvPr id="4" name="Text Placeholder 3">
            <a:extLst>
              <a:ext uri="{FF2B5EF4-FFF2-40B4-BE49-F238E27FC236}">
                <a16:creationId xmlns:a16="http://schemas.microsoft.com/office/drawing/2014/main" id="{8928C8ED-5F1F-41A5-9EFB-AB2DACD3970C}"/>
              </a:ext>
            </a:extLst>
          </p:cNvPr>
          <p:cNvSpPr>
            <a:spLocks noGrp="1"/>
          </p:cNvSpPr>
          <p:nvPr>
            <p:ph type="body" sz="half" idx="2"/>
          </p:nvPr>
        </p:nvSpPr>
        <p:spPr/>
        <p:txBody>
          <a:bodyPr>
            <a:normAutofit/>
          </a:bodyPr>
          <a:lstStyle/>
          <a:p>
            <a:pPr marL="342900" indent="-342900">
              <a:buFont typeface="+mj-lt"/>
              <a:buAutoNum type="arabicPeriod"/>
            </a:pPr>
            <a:r>
              <a:rPr lang="en-US" b="1" dirty="0">
                <a:solidFill>
                  <a:schemeClr val="bg2">
                    <a:lumMod val="10000"/>
                  </a:schemeClr>
                </a:solidFill>
              </a:rPr>
              <a:t>WSC recognize permanent electronic meetings as Al-ANON Family Groups.</a:t>
            </a:r>
          </a:p>
          <a:p>
            <a:endParaRPr lang="en-US" b="1" dirty="0">
              <a:solidFill>
                <a:schemeClr val="bg2">
                  <a:lumMod val="10000"/>
                </a:schemeClr>
              </a:solidFill>
            </a:endParaRPr>
          </a:p>
          <a:p>
            <a:pPr marL="342900" indent="-342900">
              <a:buAutoNum type="arabicPeriod" startAt="2"/>
            </a:pPr>
            <a:r>
              <a:rPr lang="en-US" b="1" dirty="0">
                <a:solidFill>
                  <a:schemeClr val="bg2">
                    <a:lumMod val="10000"/>
                  </a:schemeClr>
                </a:solidFill>
              </a:rPr>
              <a:t>Allow Creation of non-geographically based Areas, the first of which be a non-panel Area for groups which to meet on electronic platform</a:t>
            </a:r>
          </a:p>
        </p:txBody>
      </p:sp>
      <p:pic>
        <p:nvPicPr>
          <p:cNvPr id="5" name="Picture Placeholder 4">
            <a:extLst>
              <a:ext uri="{FF2B5EF4-FFF2-40B4-BE49-F238E27FC236}">
                <a16:creationId xmlns:a16="http://schemas.microsoft.com/office/drawing/2014/main" id="{AC8E6053-223B-4336-A115-C0CEF1E6B45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5131" r="5131"/>
          <a:stretch>
            <a:fillRect/>
          </a:stretch>
        </p:blipFill>
        <p:spPr>
          <a:xfrm>
            <a:off x="5532828" y="1085983"/>
            <a:ext cx="5832475" cy="4873625"/>
          </a:xfrm>
          <a:prstGeom prst="rect">
            <a:avLst/>
          </a:prstGeom>
        </p:spPr>
      </p:pic>
    </p:spTree>
    <p:extLst>
      <p:ext uri="{BB962C8B-B14F-4D97-AF65-F5344CB8AC3E}">
        <p14:creationId xmlns:p14="http://schemas.microsoft.com/office/powerpoint/2010/main" val="2291320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85948-8CE9-4B0C-A2ED-61077E93E045}"/>
              </a:ext>
            </a:extLst>
          </p:cNvPr>
          <p:cNvSpPr>
            <a:spLocks noGrp="1"/>
          </p:cNvSpPr>
          <p:nvPr>
            <p:ph type="title"/>
          </p:nvPr>
        </p:nvSpPr>
        <p:spPr>
          <a:xfrm>
            <a:off x="1371600" y="357809"/>
            <a:ext cx="10241280" cy="1672159"/>
          </a:xfrm>
        </p:spPr>
        <p:txBody>
          <a:bodyPr>
            <a:normAutofit fontScale="90000"/>
          </a:bodyPr>
          <a:lstStyle/>
          <a:p>
            <a:r>
              <a:rPr lang="en-US" sz="2400" dirty="0"/>
              <a:t>The WSC Conference gave traditional approval and during the Annual meeting The Board of Trustees, in their legal capacity, elected the following</a:t>
            </a:r>
          </a:p>
        </p:txBody>
      </p:sp>
      <p:pic>
        <p:nvPicPr>
          <p:cNvPr id="8" name="Content Placeholder 11">
            <a:extLst>
              <a:ext uri="{FF2B5EF4-FFF2-40B4-BE49-F238E27FC236}">
                <a16:creationId xmlns:a16="http://schemas.microsoft.com/office/drawing/2014/main" id="{66ECA631-CBD5-4C73-9ED6-C6C0692B3FB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10200" y="2841114"/>
            <a:ext cx="7529946" cy="2991649"/>
          </a:xfrm>
        </p:spPr>
      </p:pic>
      <p:sp>
        <p:nvSpPr>
          <p:cNvPr id="12" name="Content Placeholder 11">
            <a:extLst>
              <a:ext uri="{FF2B5EF4-FFF2-40B4-BE49-F238E27FC236}">
                <a16:creationId xmlns:a16="http://schemas.microsoft.com/office/drawing/2014/main" id="{D7D344D2-89E1-4441-80FA-E476BBBCFB7E}"/>
              </a:ext>
            </a:extLst>
          </p:cNvPr>
          <p:cNvSpPr>
            <a:spLocks noGrp="1"/>
          </p:cNvSpPr>
          <p:nvPr>
            <p:ph sz="half" idx="1"/>
          </p:nvPr>
        </p:nvSpPr>
        <p:spPr/>
        <p:txBody>
          <a:bodyPr>
            <a:normAutofit/>
          </a:bodyPr>
          <a:lstStyle/>
          <a:p>
            <a:r>
              <a:rPr lang="en-US" sz="2800" dirty="0"/>
              <a:t>Regional Trustees:</a:t>
            </a:r>
          </a:p>
          <a:p>
            <a:r>
              <a:rPr lang="en-US" sz="2800" dirty="0"/>
              <a:t>Debbie P., Canada Central 1</a:t>
            </a:r>
            <a:r>
              <a:rPr lang="en-US" sz="2800" baseline="30000" dirty="0"/>
              <a:t>st</a:t>
            </a:r>
            <a:r>
              <a:rPr lang="en-US" sz="2800" dirty="0"/>
              <a:t>  3year term</a:t>
            </a:r>
          </a:p>
          <a:p>
            <a:r>
              <a:rPr lang="en-US" sz="2800" dirty="0"/>
              <a:t>Tony S., Canada East 1</a:t>
            </a:r>
            <a:r>
              <a:rPr lang="en-US" sz="2800" baseline="30000" dirty="0"/>
              <a:t>st</a:t>
            </a:r>
            <a:r>
              <a:rPr lang="en-US" sz="2800" dirty="0"/>
              <a:t>  3year term</a:t>
            </a:r>
          </a:p>
          <a:p>
            <a:r>
              <a:rPr lang="en-US" sz="2800" dirty="0"/>
              <a:t>Linda R., US Southeast Remaining 1yr of a 1</a:t>
            </a:r>
            <a:r>
              <a:rPr lang="en-US" sz="2800" baseline="30000" dirty="0"/>
              <a:t>st</a:t>
            </a:r>
            <a:r>
              <a:rPr lang="en-US" sz="2800" dirty="0"/>
              <a:t> 3yr term</a:t>
            </a:r>
          </a:p>
        </p:txBody>
      </p:sp>
    </p:spTree>
    <p:extLst>
      <p:ext uri="{BB962C8B-B14F-4D97-AF65-F5344CB8AC3E}">
        <p14:creationId xmlns:p14="http://schemas.microsoft.com/office/powerpoint/2010/main" val="2820711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A7D96-A25F-4443-9BFC-0D5A029D1B1A}"/>
              </a:ext>
            </a:extLst>
          </p:cNvPr>
          <p:cNvSpPr>
            <a:spLocks noGrp="1"/>
          </p:cNvSpPr>
          <p:nvPr>
            <p:ph type="title"/>
          </p:nvPr>
        </p:nvSpPr>
        <p:spPr>
          <a:xfrm>
            <a:off x="1371600" y="298175"/>
            <a:ext cx="3932237" cy="1351721"/>
          </a:xfrm>
        </p:spPr>
        <p:txBody>
          <a:bodyPr/>
          <a:lstStyle/>
          <a:p>
            <a:r>
              <a:rPr lang="en-US" dirty="0"/>
              <a:t>Trustees at Large</a:t>
            </a:r>
          </a:p>
        </p:txBody>
      </p:sp>
      <mc:AlternateContent xmlns:mc="http://schemas.openxmlformats.org/markup-compatibility/2006">
        <mc:Choice xmlns:am3d="http://schemas.microsoft.com/office/drawing/2017/model3d" Requires="am3d">
          <p:graphicFrame>
            <p:nvGraphicFramePr>
              <p:cNvPr id="7" name="Content Placeholder 6" descr="Monarch butterfly">
                <a:extLst>
                  <a:ext uri="{FF2B5EF4-FFF2-40B4-BE49-F238E27FC236}">
                    <a16:creationId xmlns:a16="http://schemas.microsoft.com/office/drawing/2014/main" id="{6553E360-8164-4671-B679-17A8293A9299}"/>
                  </a:ext>
                </a:extLst>
              </p:cNvPr>
              <p:cNvGraphicFramePr>
                <a:graphicFrameLocks noGrp="1" noChangeAspect="1"/>
              </p:cNvGraphicFramePr>
              <p:nvPr>
                <p:ph idx="1"/>
                <p:extLst>
                  <p:ext uri="{D42A27DB-BD31-4B8C-83A1-F6EECF244321}">
                    <p14:modId xmlns:p14="http://schemas.microsoft.com/office/powerpoint/2010/main" val="3704150425"/>
                  </p:ext>
                </p:extLst>
              </p:nvPr>
            </p:nvGraphicFramePr>
            <p:xfrm rot="157372">
              <a:off x="7038065" y="254057"/>
              <a:ext cx="3571444" cy="4600020"/>
            </p:xfrm>
            <a:graphic>
              <a:graphicData uri="http://schemas.microsoft.com/office/drawing/2017/model3d">
                <am3d:model3d r:embed="rId2">
                  <am3d:spPr>
                    <a:xfrm rot="157372">
                      <a:off x="0" y="0"/>
                      <a:ext cx="3571444" cy="4600020"/>
                    </a:xfrm>
                    <a:prstGeom prst="rect">
                      <a:avLst/>
                    </a:prstGeom>
                  </am3d:spPr>
                  <am3d:camera>
                    <am3d:pos x="0" y="0" z="61708033"/>
                    <am3d:up dx="0" dy="36000000" dz="0"/>
                    <am3d:lookAt x="0" y="0" z="0"/>
                    <am3d:perspective fov="2700000"/>
                  </am3d:camera>
                  <am3d:trans>
                    <am3d:meterPerModelUnit n="8287638" d="1000000"/>
                    <am3d:preTrans dx="26935" dy="-7590496" dz="1742884"/>
                    <am3d:scale>
                      <am3d:sx n="1000000" d="1000000"/>
                      <am3d:sy n="1000000" d="1000000"/>
                      <am3d:sz n="1000000" d="1000000"/>
                    </am3d:scale>
                    <am3d:rot ax="4929047" ay="-1431076" az="-4270377"/>
                    <am3d:postTrans dx="0" dy="0" dz="0"/>
                  </am3d:trans>
                  <am3d:raster rName="Office3DRenderer" rVer="16.0.8326">
                    <am3d:blip r:embed="rId3"/>
                  </am3d:raster>
                  <am3d:objViewport viewportSz="616193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Content Placeholder 6" descr="Monarch butterfly">
                <a:extLst>
                  <a:ext uri="{FF2B5EF4-FFF2-40B4-BE49-F238E27FC236}">
                    <a16:creationId xmlns:a16="http://schemas.microsoft.com/office/drawing/2014/main" id="{6553E360-8164-4671-B679-17A8293A9299}"/>
                  </a:ext>
                </a:extLst>
              </p:cNvPr>
              <p:cNvPicPr>
                <a:picLocks noGrp="1" noRot="1" noChangeAspect="1" noMove="1" noResize="1" noEditPoints="1" noAdjustHandles="1" noChangeArrowheads="1" noChangeShapeType="1" noCrop="1"/>
              </p:cNvPicPr>
              <p:nvPr/>
            </p:nvPicPr>
            <p:blipFill>
              <a:blip r:embed="rId3"/>
              <a:stretch>
                <a:fillRect/>
              </a:stretch>
            </p:blipFill>
            <p:spPr>
              <a:xfrm rot="157372">
                <a:off x="7038065" y="254057"/>
                <a:ext cx="3571444" cy="4600020"/>
              </a:xfrm>
              <a:prstGeom prst="rect">
                <a:avLst/>
              </a:prstGeom>
            </p:spPr>
          </p:pic>
        </mc:Fallback>
      </mc:AlternateContent>
      <p:sp>
        <p:nvSpPr>
          <p:cNvPr id="4" name="Text Placeholder 3">
            <a:extLst>
              <a:ext uri="{FF2B5EF4-FFF2-40B4-BE49-F238E27FC236}">
                <a16:creationId xmlns:a16="http://schemas.microsoft.com/office/drawing/2014/main" id="{7FD4D2CC-8767-4A4E-A922-FDBD336E9C71}"/>
              </a:ext>
            </a:extLst>
          </p:cNvPr>
          <p:cNvSpPr>
            <a:spLocks noGrp="1"/>
          </p:cNvSpPr>
          <p:nvPr>
            <p:ph type="body" sz="half" idx="2"/>
          </p:nvPr>
        </p:nvSpPr>
        <p:spPr>
          <a:xfrm>
            <a:off x="1371600" y="2584174"/>
            <a:ext cx="3932237" cy="3276876"/>
          </a:xfrm>
        </p:spPr>
        <p:txBody>
          <a:bodyPr>
            <a:normAutofit/>
          </a:bodyPr>
          <a:lstStyle/>
          <a:p>
            <a:r>
              <a:rPr lang="en-US" sz="2800" dirty="0"/>
              <a:t>Lynette K., 2</a:t>
            </a:r>
            <a:r>
              <a:rPr lang="en-US" sz="2800" baseline="30000" dirty="0"/>
              <a:t>nd</a:t>
            </a:r>
            <a:r>
              <a:rPr lang="en-US" sz="2800" dirty="0"/>
              <a:t> 3 yr. term</a:t>
            </a:r>
          </a:p>
          <a:p>
            <a:r>
              <a:rPr lang="en-US" sz="2800" dirty="0"/>
              <a:t>Don B., 1</a:t>
            </a:r>
            <a:r>
              <a:rPr lang="en-US" sz="2800" baseline="30000" dirty="0"/>
              <a:t>st</a:t>
            </a:r>
            <a:r>
              <a:rPr lang="en-US" sz="2800" dirty="0"/>
              <a:t> 3 yr.  term</a:t>
            </a:r>
          </a:p>
          <a:p>
            <a:r>
              <a:rPr lang="en-US" sz="2800" dirty="0"/>
              <a:t>Kathi M., 1</a:t>
            </a:r>
            <a:r>
              <a:rPr lang="en-US" sz="2800" baseline="30000" dirty="0"/>
              <a:t>st</a:t>
            </a:r>
            <a:r>
              <a:rPr lang="en-US" sz="2800" dirty="0"/>
              <a:t> 3 yr. Term</a:t>
            </a:r>
          </a:p>
          <a:p>
            <a:r>
              <a:rPr lang="en-US" sz="2800" dirty="0"/>
              <a:t>Nancy S., Remaining 2 yrs. Of a 1</a:t>
            </a:r>
            <a:r>
              <a:rPr lang="en-US" sz="2800" baseline="30000" dirty="0"/>
              <a:t>st</a:t>
            </a:r>
            <a:r>
              <a:rPr lang="en-US" sz="2800" dirty="0"/>
              <a:t> 3 yr.  term</a:t>
            </a:r>
          </a:p>
          <a:p>
            <a:endParaRPr lang="en-US" sz="2800" dirty="0"/>
          </a:p>
          <a:p>
            <a:endParaRPr lang="en-US" sz="2000" dirty="0"/>
          </a:p>
        </p:txBody>
      </p:sp>
    </p:spTree>
    <p:extLst>
      <p:ext uri="{BB962C8B-B14F-4D97-AF65-F5344CB8AC3E}">
        <p14:creationId xmlns:p14="http://schemas.microsoft.com/office/powerpoint/2010/main" val="2368365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34224-BC18-467E-82BC-54E883171801}"/>
              </a:ext>
            </a:extLst>
          </p:cNvPr>
          <p:cNvSpPr>
            <a:spLocks noGrp="1"/>
          </p:cNvSpPr>
          <p:nvPr>
            <p:ph type="title"/>
          </p:nvPr>
        </p:nvSpPr>
        <p:spPr>
          <a:xfrm>
            <a:off x="1371600" y="427384"/>
            <a:ext cx="10241280" cy="1182756"/>
          </a:xfrm>
        </p:spPr>
        <p:txBody>
          <a:bodyPr/>
          <a:lstStyle/>
          <a:p>
            <a:r>
              <a:rPr lang="en-US" dirty="0"/>
              <a:t>   Board Officers 2021-2022</a:t>
            </a:r>
          </a:p>
        </p:txBody>
      </p:sp>
      <p:pic>
        <p:nvPicPr>
          <p:cNvPr id="5" name="Content Placeholder 9">
            <a:extLst>
              <a:ext uri="{FF2B5EF4-FFF2-40B4-BE49-F238E27FC236}">
                <a16:creationId xmlns:a16="http://schemas.microsoft.com/office/drawing/2014/main" id="{0F68779E-99C3-4057-9655-5041F7048D7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45727" y="2029968"/>
            <a:ext cx="6684818" cy="4032503"/>
          </a:xfrm>
        </p:spPr>
      </p:pic>
      <p:sp>
        <p:nvSpPr>
          <p:cNvPr id="9" name="Content Placeholder 8">
            <a:extLst>
              <a:ext uri="{FF2B5EF4-FFF2-40B4-BE49-F238E27FC236}">
                <a16:creationId xmlns:a16="http://schemas.microsoft.com/office/drawing/2014/main" id="{0C8D3C7D-33C8-4F0A-82A4-D27717009247}"/>
              </a:ext>
            </a:extLst>
          </p:cNvPr>
          <p:cNvSpPr>
            <a:spLocks noGrp="1"/>
          </p:cNvSpPr>
          <p:nvPr>
            <p:ph sz="half" idx="1"/>
          </p:nvPr>
        </p:nvSpPr>
        <p:spPr/>
        <p:txBody>
          <a:bodyPr>
            <a:normAutofit/>
          </a:bodyPr>
          <a:lstStyle/>
          <a:p>
            <a:r>
              <a:rPr lang="en-US" sz="3200" dirty="0"/>
              <a:t>Lynette K., Chairperson of the Board</a:t>
            </a:r>
          </a:p>
          <a:p>
            <a:r>
              <a:rPr lang="en-US" sz="3200" dirty="0"/>
              <a:t>Marianna B., Vice Chairperson for the Board</a:t>
            </a:r>
          </a:p>
          <a:p>
            <a:r>
              <a:rPr lang="en-US" sz="3200" dirty="0"/>
              <a:t>Cindy M.,     Treasurer</a:t>
            </a:r>
          </a:p>
        </p:txBody>
      </p:sp>
    </p:spTree>
    <p:extLst>
      <p:ext uri="{BB962C8B-B14F-4D97-AF65-F5344CB8AC3E}">
        <p14:creationId xmlns:p14="http://schemas.microsoft.com/office/powerpoint/2010/main" val="4170054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601BF-56A9-41FF-BB13-2B4F72A2EA3B}"/>
              </a:ext>
            </a:extLst>
          </p:cNvPr>
          <p:cNvSpPr>
            <a:spLocks noGrp="1"/>
          </p:cNvSpPr>
          <p:nvPr>
            <p:ph type="title"/>
          </p:nvPr>
        </p:nvSpPr>
        <p:spPr/>
        <p:txBody>
          <a:bodyPr/>
          <a:lstStyle/>
          <a:p>
            <a:r>
              <a:rPr lang="en-US" dirty="0"/>
              <a:t>      Executive Committee</a:t>
            </a:r>
          </a:p>
        </p:txBody>
      </p:sp>
      <p:sp>
        <p:nvSpPr>
          <p:cNvPr id="3" name="Content Placeholder 2">
            <a:extLst>
              <a:ext uri="{FF2B5EF4-FFF2-40B4-BE49-F238E27FC236}">
                <a16:creationId xmlns:a16="http://schemas.microsoft.com/office/drawing/2014/main" id="{A564453F-A056-495C-BDF9-CEEDC9B90565}"/>
              </a:ext>
            </a:extLst>
          </p:cNvPr>
          <p:cNvSpPr>
            <a:spLocks noGrp="1"/>
          </p:cNvSpPr>
          <p:nvPr>
            <p:ph sz="half" idx="1"/>
          </p:nvPr>
        </p:nvSpPr>
        <p:spPr>
          <a:xfrm>
            <a:off x="1371600" y="2932042"/>
            <a:ext cx="4846320" cy="2633871"/>
          </a:xfrm>
        </p:spPr>
        <p:txBody>
          <a:bodyPr>
            <a:normAutofit lnSpcReduction="10000"/>
          </a:bodyPr>
          <a:lstStyle/>
          <a:p>
            <a:r>
              <a:rPr lang="en-US" sz="2800" dirty="0"/>
              <a:t>Deborah (Debbie) G., 3</a:t>
            </a:r>
            <a:r>
              <a:rPr lang="en-US" sz="2800" baseline="30000" dirty="0"/>
              <a:t>rd</a:t>
            </a:r>
            <a:r>
              <a:rPr lang="en-US" sz="2800" dirty="0"/>
              <a:t>. 1 yr. term</a:t>
            </a:r>
          </a:p>
          <a:p>
            <a:r>
              <a:rPr lang="en-US" sz="2800" dirty="0"/>
              <a:t>Terry F. 2</a:t>
            </a:r>
            <a:r>
              <a:rPr lang="en-US" sz="2800" baseline="30000" dirty="0"/>
              <a:t>nd</a:t>
            </a:r>
            <a:r>
              <a:rPr lang="en-US" sz="2800" dirty="0"/>
              <a:t>. 1 yr. term</a:t>
            </a:r>
          </a:p>
          <a:p>
            <a:r>
              <a:rPr lang="en-US" sz="2800" dirty="0"/>
              <a:t>David B. 1</a:t>
            </a:r>
            <a:r>
              <a:rPr lang="en-US" sz="2800" baseline="30000" dirty="0"/>
              <a:t>st</a:t>
            </a:r>
            <a:r>
              <a:rPr lang="en-US" sz="2800" dirty="0"/>
              <a:t> 1 yr. term</a:t>
            </a:r>
          </a:p>
        </p:txBody>
      </p:sp>
      <p:sp>
        <p:nvSpPr>
          <p:cNvPr id="4" name="Content Placeholder 3">
            <a:extLst>
              <a:ext uri="{FF2B5EF4-FFF2-40B4-BE49-F238E27FC236}">
                <a16:creationId xmlns:a16="http://schemas.microsoft.com/office/drawing/2014/main" id="{BDDF729A-1648-4C2A-8D32-78BF88FCFE4E}"/>
              </a:ext>
            </a:extLst>
          </p:cNvPr>
          <p:cNvSpPr>
            <a:spLocks noGrp="1"/>
          </p:cNvSpPr>
          <p:nvPr>
            <p:ph sz="half" idx="2"/>
          </p:nvPr>
        </p:nvSpPr>
        <p:spPr/>
        <p:txBody>
          <a:bodyPr>
            <a:normAutofit lnSpcReduction="10000"/>
          </a:bodyPr>
          <a:lstStyle/>
          <a:p>
            <a:r>
              <a:rPr lang="en-US" sz="2800" dirty="0"/>
              <a:t>Chairperson of the Executive Committee</a:t>
            </a:r>
          </a:p>
          <a:p>
            <a:r>
              <a:rPr lang="en-US" sz="2800" dirty="0"/>
              <a:t>Deborah (Debbie) G.</a:t>
            </a:r>
          </a:p>
          <a:p>
            <a:r>
              <a:rPr lang="en-US" sz="2800" dirty="0"/>
              <a:t>Executive Committee for the Real Property Management Chairperson</a:t>
            </a:r>
          </a:p>
          <a:p>
            <a:r>
              <a:rPr lang="en-US" sz="2800" dirty="0"/>
              <a:t>Elizabeth (Liz) D. 1yr term</a:t>
            </a:r>
          </a:p>
          <a:p>
            <a:endParaRPr lang="en-US" sz="2800" dirty="0"/>
          </a:p>
        </p:txBody>
      </p:sp>
    </p:spTree>
    <p:extLst>
      <p:ext uri="{BB962C8B-B14F-4D97-AF65-F5344CB8AC3E}">
        <p14:creationId xmlns:p14="http://schemas.microsoft.com/office/powerpoint/2010/main" val="990452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B8841D-1C8A-46C4-A83D-34A2A75B4832}"/>
              </a:ext>
            </a:extLst>
          </p:cNvPr>
          <p:cNvSpPr>
            <a:spLocks noGrp="1"/>
          </p:cNvSpPr>
          <p:nvPr>
            <p:ph type="body" idx="1"/>
          </p:nvPr>
        </p:nvSpPr>
        <p:spPr/>
        <p:txBody>
          <a:bodyPr>
            <a:normAutofit/>
          </a:bodyPr>
          <a:lstStyle/>
          <a:p>
            <a:r>
              <a:rPr lang="en-US" sz="3600" dirty="0"/>
              <a:t>        Save the date---</a:t>
            </a:r>
          </a:p>
        </p:txBody>
      </p:sp>
      <mc:AlternateContent xmlns:mc="http://schemas.openxmlformats.org/markup-compatibility/2006">
        <mc:Choice xmlns:am3d="http://schemas.microsoft.com/office/drawing/2017/model3d" Requires="am3d">
          <p:graphicFrame>
            <p:nvGraphicFramePr>
              <p:cNvPr id="8" name="Content Placeholder 7" descr="Fireworks 1">
                <a:extLst>
                  <a:ext uri="{FF2B5EF4-FFF2-40B4-BE49-F238E27FC236}">
                    <a16:creationId xmlns:a16="http://schemas.microsoft.com/office/drawing/2014/main" id="{F4EF626F-A3C8-4DD8-BF0B-C21658A6A3D5}"/>
                  </a:ext>
                </a:extLst>
              </p:cNvPr>
              <p:cNvGraphicFramePr>
                <a:graphicFrameLocks noGrp="1" noChangeAspect="1"/>
              </p:cNvGraphicFramePr>
              <p:nvPr>
                <p:ph sz="half" idx="2"/>
                <p:extLst>
                  <p:ext uri="{D42A27DB-BD31-4B8C-83A1-F6EECF244321}">
                    <p14:modId xmlns:p14="http://schemas.microsoft.com/office/powerpoint/2010/main" val="1655108957"/>
                  </p:ext>
                </p:extLst>
              </p:nvPr>
            </p:nvGraphicFramePr>
            <p:xfrm>
              <a:off x="1601730" y="2702276"/>
              <a:ext cx="2941764" cy="2998885"/>
            </p:xfrm>
            <a:graphic>
              <a:graphicData uri="http://schemas.microsoft.com/office/drawing/2017/model3d">
                <am3d:model3d r:embed="rId3">
                  <am3d:spPr>
                    <a:xfrm>
                      <a:off x="0" y="0"/>
                      <a:ext cx="2941764" cy="2998885"/>
                    </a:xfrm>
                    <a:prstGeom prst="rect">
                      <a:avLst/>
                    </a:prstGeom>
                  </am3d:spPr>
                  <am3d:camera>
                    <am3d:pos x="0" y="0" z="60701505"/>
                    <am3d:up dx="0" dy="36000000" dz="0"/>
                    <am3d:lookAt x="0" y="0" z="0"/>
                    <am3d:perspective fov="2700000"/>
                  </am3d:camera>
                  <am3d:trans>
                    <am3d:meterPerModelUnit n="137956" d="1000000"/>
                    <am3d:preTrans dx="-705920" dy="-14201163" dz="550"/>
                    <am3d:scale>
                      <am3d:sx n="1000000" d="1000000"/>
                      <am3d:sy n="1000000" d="1000000"/>
                      <am3d:sz n="1000000" d="1000000"/>
                    </am3d:scale>
                    <am3d:rot ax="1699859" ay="2156963" az="1053790"/>
                    <am3d:postTrans dx="0" dy="0" dz="0"/>
                  </am3d:trans>
                  <am3d:raster rName="Office3DRenderer" rVer="16.0.8326">
                    <am3d:blip r:embed="rId4"/>
                  </am3d:raster>
                  <am3d:objViewport viewportSz="42365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Content Placeholder 7" descr="Fireworks 1">
                <a:extLst>
                  <a:ext uri="{FF2B5EF4-FFF2-40B4-BE49-F238E27FC236}">
                    <a16:creationId xmlns:a16="http://schemas.microsoft.com/office/drawing/2014/main" id="{F4EF626F-A3C8-4DD8-BF0B-C21658A6A3D5}"/>
                  </a:ext>
                </a:extLst>
              </p:cNvPr>
              <p:cNvPicPr>
                <a:picLocks noGrp="1" noRot="1" noChangeAspect="1" noMove="1" noResize="1" noEditPoints="1" noAdjustHandles="1" noChangeArrowheads="1" noChangeShapeType="1" noCrop="1"/>
              </p:cNvPicPr>
              <p:nvPr/>
            </p:nvPicPr>
            <p:blipFill>
              <a:blip r:embed="rId4"/>
              <a:stretch>
                <a:fillRect/>
              </a:stretch>
            </p:blipFill>
            <p:spPr>
              <a:xfrm>
                <a:off x="1601730" y="2702276"/>
                <a:ext cx="2941764" cy="2998885"/>
              </a:xfrm>
              <a:prstGeom prst="rect">
                <a:avLst/>
              </a:prstGeom>
            </p:spPr>
          </p:pic>
        </mc:Fallback>
      </mc:AlternateContent>
      <p:sp>
        <p:nvSpPr>
          <p:cNvPr id="4" name="Text Placeholder 3">
            <a:extLst>
              <a:ext uri="{FF2B5EF4-FFF2-40B4-BE49-F238E27FC236}">
                <a16:creationId xmlns:a16="http://schemas.microsoft.com/office/drawing/2014/main" id="{B55147C9-FF35-46A1-B103-0637B6ED9BD9}"/>
              </a:ext>
            </a:extLst>
          </p:cNvPr>
          <p:cNvSpPr>
            <a:spLocks noGrp="1"/>
          </p:cNvSpPr>
          <p:nvPr>
            <p:ph type="body" sz="quarter" idx="3"/>
          </p:nvPr>
        </p:nvSpPr>
        <p:spPr>
          <a:xfrm>
            <a:off x="5784574" y="2112264"/>
            <a:ext cx="5828306" cy="823912"/>
          </a:xfrm>
        </p:spPr>
        <p:txBody>
          <a:bodyPr>
            <a:normAutofit/>
          </a:bodyPr>
          <a:lstStyle/>
          <a:p>
            <a:r>
              <a:rPr lang="en-US" sz="3200" dirty="0"/>
              <a:t>Road Trip</a:t>
            </a:r>
          </a:p>
        </p:txBody>
      </p:sp>
      <p:pic>
        <p:nvPicPr>
          <p:cNvPr id="7" name="Content Placeholder 6">
            <a:extLst>
              <a:ext uri="{FF2B5EF4-FFF2-40B4-BE49-F238E27FC236}">
                <a16:creationId xmlns:a16="http://schemas.microsoft.com/office/drawing/2014/main" id="{334ABD7C-D3EF-4255-8D8D-84434FCCF34B}"/>
              </a:ext>
            </a:extLst>
          </p:cNvPr>
          <p:cNvPicPr>
            <a:picLocks noGrp="1" noChangeAspect="1"/>
          </p:cNvPicPr>
          <p:nvPr>
            <p:ph sz="quarter" idx="4"/>
          </p:nvPr>
        </p:nvPicPr>
        <p:blipFill>
          <a:blip r:embed="rId5"/>
          <a:stretch>
            <a:fillRect/>
          </a:stretch>
        </p:blipFill>
        <p:spPr>
          <a:xfrm>
            <a:off x="6765926" y="3018472"/>
            <a:ext cx="4662152" cy="2913718"/>
          </a:xfrm>
          <a:prstGeom prst="rect">
            <a:avLst/>
          </a:prstGeom>
        </p:spPr>
      </p:pic>
      <p:sp>
        <p:nvSpPr>
          <p:cNvPr id="6" name="Title 5">
            <a:extLst>
              <a:ext uri="{FF2B5EF4-FFF2-40B4-BE49-F238E27FC236}">
                <a16:creationId xmlns:a16="http://schemas.microsoft.com/office/drawing/2014/main" id="{A6D33E96-EAB1-43EA-9AF8-11EDFDB431F0}"/>
              </a:ext>
            </a:extLst>
          </p:cNvPr>
          <p:cNvSpPr>
            <a:spLocks noGrp="1"/>
          </p:cNvSpPr>
          <p:nvPr>
            <p:ph type="title"/>
          </p:nvPr>
        </p:nvSpPr>
        <p:spPr>
          <a:xfrm>
            <a:off x="1371600" y="734672"/>
            <a:ext cx="10241280" cy="1295296"/>
          </a:xfrm>
        </p:spPr>
        <p:txBody>
          <a:bodyPr>
            <a:normAutofit fontScale="90000"/>
          </a:bodyPr>
          <a:lstStyle/>
          <a:p>
            <a:br>
              <a:rPr lang="en-US" dirty="0"/>
            </a:br>
            <a:r>
              <a:rPr lang="en-US" dirty="0"/>
              <a:t>Cleveland, OH</a:t>
            </a:r>
            <a:br>
              <a:rPr lang="en-US" dirty="0"/>
            </a:br>
            <a:r>
              <a:rPr lang="en-US" dirty="0"/>
              <a:t>on October 23,2021</a:t>
            </a:r>
          </a:p>
        </p:txBody>
      </p:sp>
    </p:spTree>
    <p:extLst>
      <p:ext uri="{BB962C8B-B14F-4D97-AF65-F5344CB8AC3E}">
        <p14:creationId xmlns:p14="http://schemas.microsoft.com/office/powerpoint/2010/main" val="2252070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671033-6EC0-4ACB-B0D5-3E989D4178B6}"/>
              </a:ext>
            </a:extLst>
          </p:cNvPr>
          <p:cNvPicPr>
            <a:picLocks noChangeAspect="1"/>
          </p:cNvPicPr>
          <p:nvPr/>
        </p:nvPicPr>
        <p:blipFill>
          <a:blip r:embed="rId2"/>
          <a:stretch>
            <a:fillRect/>
          </a:stretch>
        </p:blipFill>
        <p:spPr>
          <a:xfrm>
            <a:off x="109331" y="99392"/>
            <a:ext cx="11897140" cy="6361044"/>
          </a:xfrm>
          <a:prstGeom prst="rect">
            <a:avLst/>
          </a:prstGeom>
        </p:spPr>
      </p:pic>
    </p:spTree>
    <p:extLst>
      <p:ext uri="{BB962C8B-B14F-4D97-AF65-F5344CB8AC3E}">
        <p14:creationId xmlns:p14="http://schemas.microsoft.com/office/powerpoint/2010/main" val="2456703606"/>
      </p:ext>
    </p:extLst>
  </p:cSld>
  <p:clrMapOvr>
    <a:masterClrMapping/>
  </p:clrMapOvr>
</p:sld>
</file>

<file path=ppt/theme/theme1.xml><?xml version="1.0" encoding="utf-8"?>
<a:theme xmlns:a="http://schemas.openxmlformats.org/drawingml/2006/main" name="GradientRiseVTI">
  <a:themeElements>
    <a:clrScheme name="GradientRise">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802</Words>
  <Application>Microsoft Office PowerPoint</Application>
  <PresentationFormat>Widescreen</PresentationFormat>
  <Paragraphs>69</Paragraphs>
  <Slides>14</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Gill Sans Nova</vt:lpstr>
      <vt:lpstr>GradientRiseVTI</vt:lpstr>
      <vt:lpstr>   Assembly Report  May 22,2021   tammy Mergist Panel 60 Delegate </vt:lpstr>
      <vt:lpstr>PowerPoint Presentation</vt:lpstr>
      <vt:lpstr>Two Historical decisions.</vt:lpstr>
      <vt:lpstr>The WSC Conference gave traditional approval and during the Annual meeting The Board of Trustees, in their legal capacity, elected the following</vt:lpstr>
      <vt:lpstr>Trustees at Large</vt:lpstr>
      <vt:lpstr>   Board Officers 2021-2022</vt:lpstr>
      <vt:lpstr>      Executive Committee</vt:lpstr>
      <vt:lpstr> Cleveland, OH on October 23,2021</vt:lpstr>
      <vt:lpstr>PowerPoint Presentation</vt:lpstr>
      <vt:lpstr>Longitudinal Study membership survey  Survey will be available in English, Spanish and French link  to the survey is al-anon.org/membershipsurvey June 16,2021- July 27, 2021 </vt:lpstr>
      <vt:lpstr>2023 Al-Anon International Convention with A.A. Participation  </vt:lpstr>
      <vt:lpstr>This fun-filled virtual event will take place on Saturday, July 10, 2021, from 2:00 pm -4:00 EDT.</vt:lpstr>
      <vt:lpstr>Finance update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Cherry blossom petals presentation</dc:title>
  <dc:creator>tamala mergist</dc:creator>
  <cp:lastModifiedBy>tamala mergist</cp:lastModifiedBy>
  <cp:revision>22</cp:revision>
  <dcterms:created xsi:type="dcterms:W3CDTF">2021-04-13T01:26:16Z</dcterms:created>
  <dcterms:modified xsi:type="dcterms:W3CDTF">2021-05-22T19:40:52Z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etDate">
    <vt:lpwstr>2020-03-13T04:15:13Z</vt:lpwstr>
  </property>
  <property fmtid="{D5CDD505-2E9C-101B-9397-08002B2CF9AE}" pid="4" name="MSIP_Label_f42aa342-8706-4288-bd11-ebb85995028c_Method">
    <vt:lpwstr>Standard</vt:lpwstr>
  </property>
  <property fmtid="{D5CDD505-2E9C-101B-9397-08002B2CF9AE}" pid="5" name="MSIP_Label_f42aa342-8706-4288-bd11-ebb85995028c_Name">
    <vt:lpwstr>Internal</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ActionId">
    <vt:lpwstr>4ddf67fa-94c4-4d54-a3db-00003dcf17f4</vt:lpwstr>
  </property>
  <property fmtid="{D5CDD505-2E9C-101B-9397-08002B2CF9AE}" pid="8" name="MSIP_Label_f42aa342-8706-4288-bd11-ebb85995028c_ContentBits">
    <vt:lpwstr>0</vt:lpwstr>
  </property>
</Properties>
</file>