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2" r:id="rId5"/>
    <p:sldId id="261" r:id="rId6"/>
    <p:sldId id="260" r:id="rId7"/>
    <p:sldId id="259" r:id="rId8"/>
    <p:sldId id="258" r:id="rId9"/>
    <p:sldId id="265"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DD5596-DE08-416F-AE03-5231188079D1}" v="4" dt="2021-08-17T20:47:28.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C3DA22-4490-406A-89DE-847754415BF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173512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C3DA22-4490-406A-89DE-847754415BF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3493103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C3DA22-4490-406A-89DE-847754415BF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353189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C3DA22-4490-406A-89DE-847754415BF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1932101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C3DA22-4490-406A-89DE-847754415BF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1775066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C3DA22-4490-406A-89DE-847754415BFB}" type="datetimeFigureOut">
              <a:rPr lang="en-US" smtClean="0"/>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3158086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C3DA22-4490-406A-89DE-847754415BFB}" type="datetimeFigureOut">
              <a:rPr lang="en-US" smtClean="0"/>
              <a:t>8/21/2021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65073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C3DA22-4490-406A-89DE-847754415BFB}" type="datetimeFigureOut">
              <a:rPr lang="en-US" smtClean="0"/>
              <a:t>8/21/2021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208519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3DA22-4490-406A-89DE-847754415BFB}" type="datetimeFigureOut">
              <a:rPr lang="en-US" smtClean="0"/>
              <a:t>8/21/2021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211593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C3DA22-4490-406A-89DE-847754415BFB}" type="datetimeFigureOut">
              <a:rPr lang="en-US" smtClean="0"/>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31414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C3DA22-4490-406A-89DE-847754415BFB}" type="datetimeFigureOut">
              <a:rPr lang="en-US" smtClean="0"/>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A9A65-A283-4E4A-AA52-139E3D273B2A}" type="slidenum">
              <a:rPr lang="en-US" smtClean="0"/>
              <a:t>‹#›</a:t>
            </a:fld>
            <a:endParaRPr lang="en-US"/>
          </a:p>
        </p:txBody>
      </p:sp>
    </p:spTree>
    <p:extLst>
      <p:ext uri="{BB962C8B-B14F-4D97-AF65-F5344CB8AC3E}">
        <p14:creationId xmlns:p14="http://schemas.microsoft.com/office/powerpoint/2010/main" val="188540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3DA22-4490-406A-89DE-847754415BFB}" type="datetimeFigureOut">
              <a:rPr lang="en-US" smtClean="0"/>
              <a:t>8/21/2021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A9A65-A283-4E4A-AA52-139E3D273B2A}" type="slidenum">
              <a:rPr lang="en-US" smtClean="0"/>
              <a:t>‹#›</a:t>
            </a:fld>
            <a:endParaRPr lang="en-US"/>
          </a:p>
        </p:txBody>
      </p:sp>
    </p:spTree>
    <p:extLst>
      <p:ext uri="{BB962C8B-B14F-4D97-AF65-F5344CB8AC3E}">
        <p14:creationId xmlns:p14="http://schemas.microsoft.com/office/powerpoint/2010/main" val="582434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lstStyle/>
          <a:p>
            <a:pPr marL="0" indent="0" algn="ctr">
              <a:lnSpc>
                <a:spcPct val="107000"/>
              </a:lnSpc>
              <a:spcBef>
                <a:spcPts val="0"/>
              </a:spcBef>
              <a:spcAft>
                <a:spcPts val="800"/>
              </a:spcAft>
              <a:buNone/>
            </a:pPr>
            <a:endParaRPr lang="en-US" sz="32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en-US" sz="32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rPr>
              <a:t>Unlocking the Secrets of Concepts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en-US" sz="3200" b="1" dirty="0">
                <a:gradFill>
                  <a:gsLst>
                    <a:gs pos="0">
                      <a:srgbClr val="A07400"/>
                    </a:gs>
                    <a:gs pos="50000">
                      <a:srgbClr val="E6A900"/>
                    </a:gs>
                    <a:gs pos="100000">
                      <a:srgbClr val="FFCA00"/>
                    </a:gs>
                  </a:gsLst>
                  <a:path path="circle">
                    <a:fillToRect l="50000" t="50000" r="50000" b="50000"/>
                  </a:path>
                </a:gradFill>
                <a:latin typeface="Calibri" panose="020F0502020204030204" pitchFamily="34" charset="0"/>
                <a:ea typeface="Calibri" panose="020F0502020204030204" pitchFamily="34" charset="0"/>
                <a:cs typeface="Times New Roman" panose="02020603050405020304" pitchFamily="18"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en-US" sz="3200" b="1" dirty="0">
                <a:gradFill>
                  <a:gsLst>
                    <a:gs pos="0">
                      <a:srgbClr val="A07400"/>
                    </a:gs>
                    <a:gs pos="50000">
                      <a:srgbClr val="E6A900"/>
                    </a:gs>
                    <a:gs pos="100000">
                      <a:srgbClr val="FFCA00"/>
                    </a:gs>
                  </a:gsLst>
                  <a:lin ang="5400000" scaled="0"/>
                </a:gradFill>
                <a:latin typeface="Calibri" panose="020F0502020204030204" pitchFamily="34" charset="0"/>
                <a:ea typeface="Calibri" panose="020F0502020204030204" pitchFamily="34" charset="0"/>
                <a:cs typeface="Times New Roman" panose="02020603050405020304" pitchFamily="18" charset="0"/>
              </a:rPr>
              <a:t>This presentation is based on my own experience and knowledge.</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en-US" sz="3200" b="1" dirty="0">
                <a:gradFill>
                  <a:gsLst>
                    <a:gs pos="0">
                      <a:srgbClr val="A07400"/>
                    </a:gs>
                    <a:gs pos="50000">
                      <a:srgbClr val="E6A900"/>
                    </a:gs>
                    <a:gs pos="100000">
                      <a:srgbClr val="FFCA00"/>
                    </a:gs>
                  </a:gsLst>
                  <a:lin ang="5400000" scaled="0"/>
                </a:gradFill>
                <a:latin typeface="Calibri" panose="020F0502020204030204" pitchFamily="34" charset="0"/>
                <a:ea typeface="Calibri" panose="020F0502020204030204" pitchFamily="34" charset="0"/>
                <a:cs typeface="Times New Roman" panose="02020603050405020304" pitchFamily="18" charset="0"/>
              </a:rPr>
              <a:t>It is simplified for the benefit of new volunteers.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en-US" sz="3200" b="1" dirty="0">
                <a:gradFill>
                  <a:gsLst>
                    <a:gs pos="0">
                      <a:srgbClr val="A07400"/>
                    </a:gs>
                    <a:gs pos="50000">
                      <a:srgbClr val="E6A900"/>
                    </a:gs>
                    <a:gs pos="100000">
                      <a:srgbClr val="FFCA00"/>
                    </a:gs>
                  </a:gsLst>
                  <a:lin ang="5400000" scaled="0"/>
                </a:gradFill>
                <a:latin typeface="Calibri" panose="020F0502020204030204" pitchFamily="34" charset="0"/>
                <a:ea typeface="Calibri" panose="020F0502020204030204" pitchFamily="34" charset="0"/>
                <a:cs typeface="Times New Roman" panose="02020603050405020304" pitchFamily="18" charset="0"/>
              </a:rPr>
              <a:t>Your interpretation may vary as there is room for nuance.</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en-US" sz="3200" b="1" dirty="0">
                <a:gradFill>
                  <a:gsLst>
                    <a:gs pos="0">
                      <a:srgbClr val="A07400"/>
                    </a:gs>
                    <a:gs pos="50000">
                      <a:srgbClr val="E6A900"/>
                    </a:gs>
                    <a:gs pos="100000">
                      <a:srgbClr val="FFCA00"/>
                    </a:gs>
                  </a:gsLst>
                  <a:lin ang="5400000" scaled="0"/>
                </a:gradFill>
                <a:latin typeface="Calibri" panose="020F0502020204030204" pitchFamily="34" charset="0"/>
                <a:ea typeface="Calibri" panose="020F0502020204030204" pitchFamily="34" charset="0"/>
                <a:cs typeface="Times New Roman" panose="02020603050405020304" pitchFamily="18" charset="0"/>
              </a:rPr>
              <a:t>As you gain experience you will discover a wealth of additional information.</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9379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lstStyle/>
          <a:p>
            <a:pPr marL="0" marR="0" indent="0">
              <a:lnSpc>
                <a:spcPct val="107000"/>
              </a:lnSpc>
              <a:spcBef>
                <a:spcPts val="0"/>
              </a:spcBef>
              <a:spcAft>
                <a:spcPts val="800"/>
              </a:spcAft>
              <a:buNone/>
            </a:pPr>
            <a:r>
              <a:rPr lang="en-US"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Concept 10 – Setting Clearly Defined Boundaries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All Volunteers at every service level must know where their authority begins and where does it end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Loosely defined boundaries will result 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Double-headed Management.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Overlapping boundaries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Gaps in boundaries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Under such conditions two leader may find themselves doing the same thing. This is referred to as double-headed management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Unqualified Authority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If the leader fails to act decisively then someone may step in and take charge. This is referred to as unqualified authority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Despite all good intentions this is very counter productive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These will result in turf battles, loss of efficiency and quality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Seek clarification from the leader to redefine: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Boundary of authority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Update policy and/or procedure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Update duty and qualification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endParaRPr lang="en-US" sz="32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83040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normAutofit lnSpcReduction="10000"/>
          </a:bodyPr>
          <a:lstStyle/>
          <a:p>
            <a:pPr marL="0" marR="0" indent="0">
              <a:lnSpc>
                <a:spcPct val="107000"/>
              </a:lnSpc>
              <a:spcBef>
                <a:spcPts val="0"/>
              </a:spcBef>
              <a:spcAft>
                <a:spcPts val="800"/>
              </a:spcAft>
              <a:buNone/>
            </a:pPr>
            <a:r>
              <a:rPr lang="en-US"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Concept 12 – Obedience to the Unenforceable, Focused on Greater good, Unconditional Love, Trust the Process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800"/>
              </a:spcAft>
              <a:buNone/>
            </a:pPr>
            <a:r>
              <a:rPr lang="en-US"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Delegates, Trustees and Executives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SHALL</a:t>
            </a:r>
            <a:r>
              <a:rPr lang="en-US"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Observe the Spirit of the Traditions</a:t>
            </a:r>
          </a:p>
          <a:p>
            <a:pPr marL="68580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All Conference participants must exercise prudence and balance in all that they do for the Fellowship. Take ample time and use all available resources to make wise decisions. Never be afraid to venture into unchartered territory however pursue with confidence and precautions. Minimize any negative fallout. We are all equals and treat each other with respect and dignity. Remain true to the Fellowship avoiding all outside distractions.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Warranty 1: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Manage our money wisely only for the benefit of the Fellowship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Maintain sufficient operating funds for general functioning of the WSO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Maintain ample reserve to deal with unforeseen crises resulting in major expenditures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Conduct annual audit of finances and present annual budget to the Conference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Warranty 2</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Unqualified authority – Dominance, control, ego, arrogance xxx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This kind of behavior is totally unacceptable and </a:t>
            </a: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SHALL</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never be tolerated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Respect authority and work as a unified team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Understand leading roll and supportive roll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46390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flipH="1">
            <a:off x="13686690" y="365127"/>
            <a:ext cx="1661162"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normAutofit fontScale="92500" lnSpcReduction="20000"/>
          </a:bodyPr>
          <a:lstStyle/>
          <a:p>
            <a:pPr marL="0" marR="0" indent="0">
              <a:lnSpc>
                <a:spcPct val="107000"/>
              </a:lnSpc>
              <a:spcBef>
                <a:spcPts val="0"/>
              </a:spcBef>
              <a:spcAft>
                <a:spcPts val="800"/>
              </a:spcAft>
              <a:buNone/>
            </a:pPr>
            <a:r>
              <a:rPr lang="en-US" sz="1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Warranty 3</a:t>
            </a:r>
            <a:r>
              <a:rPr lang="en-US" sz="1900" b="1" dirty="0">
                <a:effectLst/>
                <a:latin typeface="Calibri" panose="020F0502020204030204" pitchFamily="34" charset="0"/>
                <a:ea typeface="Calibri" panose="020F0502020204030204" pitchFamily="34" charset="0"/>
                <a:cs typeface="Times New Roman" panose="02020603050405020304" pitchFamily="18" charset="0"/>
              </a:rPr>
              <a:t>: Group Conscience, informed decisions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Through Thought Force, Task Force and KBDM develop all necessary information to empower the decision makers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Conduct a thorough discussion reviewing all pros and cons, risks and rewards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Listen to all opinions with equal weight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Seek greater good</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Approve all motions with significant majority</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Warranty 4</a:t>
            </a:r>
            <a:r>
              <a:rPr lang="en-US" sz="1900" b="1" dirty="0">
                <a:effectLst/>
                <a:latin typeface="Calibri" panose="020F0502020204030204" pitchFamily="34" charset="0"/>
                <a:ea typeface="Calibri" panose="020F0502020204030204" pitchFamily="34" charset="0"/>
                <a:cs typeface="Times New Roman" panose="02020603050405020304" pitchFamily="18" charset="0"/>
              </a:rPr>
              <a:t>: Treat each Conference participant with dignity and respect. No opinion on outside issues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Remain focused on principles over personalities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Avoid criticism, judgement and gossip</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Avoid discussions of politics, religion or any such outside issues that can divert us from our primary spiritual aim</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Use due diligence so as not to create any public controversy or draw negative attention to our Fellowship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Warrant 5</a:t>
            </a:r>
            <a:r>
              <a:rPr lang="en-US" sz="1900" b="1" dirty="0">
                <a:effectLst/>
                <a:latin typeface="Calibri" panose="020F0502020204030204" pitchFamily="34" charset="0"/>
                <a:ea typeface="Calibri" panose="020F0502020204030204" pitchFamily="34" charset="0"/>
                <a:cs typeface="Times New Roman" panose="02020603050405020304" pitchFamily="18" charset="0"/>
              </a:rPr>
              <a:t>: We are all equals, focused on greater good, avoid outside temptations</a:t>
            </a:r>
            <a:r>
              <a:rPr lang="en-US" sz="1900" b="1">
                <a:effectLst/>
                <a:latin typeface="Calibri" panose="020F0502020204030204" pitchFamily="34" charset="0"/>
                <a:ea typeface="Calibri" panose="020F0502020204030204" pitchFamily="34" charset="0"/>
                <a:cs typeface="Times New Roman" panose="02020603050405020304" pitchFamily="18" charset="0"/>
              </a:rPr>
              <a:t>, fully </a:t>
            </a:r>
            <a:r>
              <a:rPr lang="en-US" sz="1900" b="1" dirty="0">
                <a:effectLst/>
                <a:latin typeface="Calibri" panose="020F0502020204030204" pitchFamily="34" charset="0"/>
                <a:ea typeface="Calibri" panose="020F0502020204030204" pitchFamily="34" charset="0"/>
                <a:cs typeface="Times New Roman" panose="02020603050405020304" pitchFamily="18" charset="0"/>
              </a:rPr>
              <a:t>self-supporting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There is no room for any kind of human authority, only Loving God we bow to</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We are all equals, treat each other with kindness and compassion avoiding any action that may be personally punitive or minimize one’s freedom</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Remain focused on the future of our Fellowship avoiding all outside distractions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900" b="1" dirty="0">
                <a:effectLst/>
                <a:latin typeface="Calibri" panose="020F0502020204030204" pitchFamily="34" charset="0"/>
                <a:ea typeface="Calibri" panose="020F0502020204030204" pitchFamily="34" charset="0"/>
                <a:cs typeface="Times New Roman" panose="02020603050405020304" pitchFamily="18" charset="0"/>
              </a:rPr>
              <a:t>Trust and follow our process which is based on democratic principles shunning any kind of dominating force</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900" b="1" dirty="0">
                <a:effectLst/>
                <a:latin typeface="Calibri" panose="020F0502020204030204" pitchFamily="34" charset="0"/>
                <a:ea typeface="Calibri" panose="020F0502020204030204" pitchFamily="34" charset="0"/>
                <a:cs typeface="Times New Roman" panose="02020603050405020304" pitchFamily="18" charset="0"/>
              </a:rPr>
              <a:t>Jay P.</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900" b="1" dirty="0">
                <a:effectLst/>
                <a:latin typeface="Calibri" panose="020F0502020204030204" pitchFamily="34" charset="0"/>
                <a:ea typeface="Calibri" panose="020F0502020204030204" pitchFamily="34" charset="0"/>
                <a:cs typeface="Times New Roman" panose="02020603050405020304" pitchFamily="18" charset="0"/>
              </a:rPr>
              <a:t>August 21, 2021</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900" b="1" dirty="0">
                <a:effectLst/>
                <a:latin typeface="Calibri" panose="020F0502020204030204" pitchFamily="34" charset="0"/>
                <a:ea typeface="Calibri" panose="020F0502020204030204" pitchFamily="34" charset="0"/>
                <a:cs typeface="Times New Roman" panose="02020603050405020304" pitchFamily="18" charset="0"/>
              </a:rPr>
              <a:t>For Louisiana Area Assembly</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262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lstStyle/>
          <a:p>
            <a:pPr marL="0" marR="0" indent="0" algn="ctr">
              <a:lnSpc>
                <a:spcPct val="107000"/>
              </a:lnSpc>
              <a:spcBef>
                <a:spcPts val="0"/>
              </a:spcBef>
              <a:spcAft>
                <a:spcPts val="800"/>
              </a:spcAft>
              <a:buNone/>
            </a:pPr>
            <a:r>
              <a:rPr lang="en-US" sz="2000" b="1" dirty="0">
                <a:gradFill>
                  <a:gsLst>
                    <a:gs pos="0">
                      <a:srgbClr val="3F1260"/>
                    </a:gs>
                    <a:gs pos="50000">
                      <a:srgbClr val="5E1F8D"/>
                    </a:gs>
                    <a:gs pos="100000">
                      <a:srgbClr val="7128A8"/>
                    </a:gs>
                  </a:gsLst>
                  <a:lin ang="13500000" scaled="0"/>
                </a:gradFill>
                <a:effectLst/>
                <a:latin typeface="Calibri" panose="020F0502020204030204" pitchFamily="34" charset="0"/>
                <a:ea typeface="Calibri" panose="020F0502020204030204" pitchFamily="34" charset="0"/>
                <a:cs typeface="Times New Roman" panose="02020603050405020304" pitchFamily="18" charset="0"/>
              </a:rPr>
              <a:t>Unlocking the Secrets of Concepts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2000" b="1" dirty="0">
                <a:gradFill>
                  <a:gsLst>
                    <a:gs pos="0">
                      <a:srgbClr val="8E6202"/>
                    </a:gs>
                    <a:gs pos="50000">
                      <a:srgbClr val="CD9008"/>
                    </a:gs>
                    <a:gs pos="100000">
                      <a:srgbClr val="F4AC0C"/>
                    </a:gs>
                  </a:gsLst>
                  <a:path path="circle">
                    <a:fillToRect l="50000" t="50000" r="50000" b="50000"/>
                  </a:path>
                </a:gradFill>
                <a:effectLst/>
                <a:latin typeface="Calibri" panose="020F0502020204030204" pitchFamily="34" charset="0"/>
                <a:ea typeface="Calibri" panose="020F0502020204030204" pitchFamily="34" charset="0"/>
                <a:cs typeface="Times New Roman" panose="02020603050405020304" pitchFamily="18" charset="0"/>
              </a:rPr>
              <a:t>Part II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Things We Covered During Part 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Vision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 vision that has the potential to transform millions of lives will overcome obstacles and thrive.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Begins with a handful of people then grows exponentially into a large organization serving millions.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Google was started in a dorm room by two students.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Microsoft was started in a garage by one person.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Al-Anon was started by two ladies in a small office at Stepping Stones.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All such organizations have overcome many obstacles and grown exponentially transforming many lives.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Without a well-organized work force this is not possible.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Our Concepts of Service guide our service volunteers to create a dynamic organization.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Such organization works tirelessly to transform the vision into reality.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Such success attracts new volunteers to be a part of a success story.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endParaRPr lang="en-US" sz="32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58892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normAutofit lnSpcReduction="10000"/>
          </a:bodyPr>
          <a:lstStyle/>
          <a:p>
            <a:pPr marL="0" marR="0" indent="0" algn="ctr">
              <a:lnSpc>
                <a:spcPct val="107000"/>
              </a:lnSpc>
              <a:spcBef>
                <a:spcPts val="0"/>
              </a:spcBef>
              <a:spcAft>
                <a:spcPts val="800"/>
              </a:spcAft>
              <a:buNone/>
            </a:pPr>
            <a:r>
              <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Underlying Principles of the Concepts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b="1" dirty="0">
                <a:solidFill>
                  <a:srgbClr val="70AD47"/>
                </a:solidFill>
                <a:effectLst/>
                <a:latin typeface="Calibri" panose="020F0502020204030204" pitchFamily="34" charset="0"/>
                <a:ea typeface="Calibri" panose="020F0502020204030204" pitchFamily="34" charset="0"/>
                <a:cs typeface="Times New Roman" panose="02020603050405020304" pitchFamily="18" charset="0"/>
              </a:rPr>
              <a:t>Razor Sharp Focus on the Vision –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Our guiding force, our commitment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Singleness of our Purpose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Fully Self-supporting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Obedience to the Unenforceable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b="1" dirty="0">
                <a:solidFill>
                  <a:srgbClr val="70AD47"/>
                </a:solidFill>
                <a:effectLst/>
                <a:latin typeface="Calibri" panose="020F0502020204030204" pitchFamily="34" charset="0"/>
                <a:ea typeface="Calibri" panose="020F0502020204030204" pitchFamily="34" charset="0"/>
                <a:cs typeface="Times New Roman" panose="02020603050405020304" pitchFamily="18" charset="0"/>
              </a:rPr>
              <a:t>Delegation –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Build strong organization, comfort zone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Affective Delineation of Ultimate Authority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Organizational Structure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Clearly Defined Responsibility and Authority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Trust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Defined Duties and Qualifications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Policies and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b="1" dirty="0">
                <a:solidFill>
                  <a:srgbClr val="70AD47"/>
                </a:solidFill>
                <a:effectLst/>
                <a:latin typeface="Calibri" panose="020F0502020204030204" pitchFamily="34" charset="0"/>
                <a:ea typeface="Calibri" panose="020F0502020204030204" pitchFamily="34" charset="0"/>
                <a:cs typeface="Times New Roman" panose="02020603050405020304" pitchFamily="18" charset="0"/>
              </a:rPr>
              <a:t>Leadership –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Commitment, foresight, team building, role modeling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Maintain Razor Sharp focus on our Vision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Sufficient Knowledge of our Traditions and Concepts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Create Environment to Welcome Participation, Discussions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Setting Priorities and Time Management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Operate Within the Assigned Authority and Responsibility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Conflict Resolution Skills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Seek Greater Good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b="1" dirty="0">
                <a:solidFill>
                  <a:srgbClr val="70AD47"/>
                </a:solidFill>
                <a:effectLst/>
                <a:latin typeface="Calibri" panose="020F0502020204030204" pitchFamily="34" charset="0"/>
                <a:ea typeface="Calibri" panose="020F0502020204030204" pitchFamily="34" charset="0"/>
                <a:cs typeface="Times New Roman" panose="02020603050405020304" pitchFamily="18" charset="0"/>
              </a:rPr>
              <a:t>Communications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blood supply of our fellowship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Group Conscience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We are All Equals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Every Opinion 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Keep an Open Mind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Respect Boundaries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b="1" dirty="0">
                <a:solidFill>
                  <a:srgbClr val="70AD47"/>
                </a:solidFill>
                <a:effectLst/>
                <a:latin typeface="Calibri" panose="020F0502020204030204" pitchFamily="34" charset="0"/>
                <a:ea typeface="Calibri" panose="020F0502020204030204" pitchFamily="34" charset="0"/>
                <a:cs typeface="Times New Roman" panose="02020603050405020304" pitchFamily="18" charset="0"/>
              </a:rPr>
              <a:t>Fostering Goodwill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trusted servants, unconditional love, God’s will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Code of Conduct – Remain True to our Legacies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Principle Above Personality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Democratic Process – Dominance. Gossip, Discussion of Religion - xxx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1200" b="1" dirty="0">
                <a:effectLst/>
                <a:latin typeface="Calibri" panose="020F0502020204030204" pitchFamily="34" charset="0"/>
                <a:ea typeface="Calibri" panose="020F0502020204030204" pitchFamily="34" charset="0"/>
                <a:cs typeface="Times New Roman" panose="02020603050405020304" pitchFamily="18" charset="0"/>
              </a:rPr>
              <a:t>Obedience to the Unenforceable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endParaRPr lang="en-US" sz="32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6930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lstStyle/>
          <a:p>
            <a:pPr marL="0" marR="0" indent="0" algn="ctr">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Use above page as a cheat sheet.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Observe the leaders in action.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Try to identify which of these underlying principles they are tapping into.</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Then try to see if you can identify which Concepts are in action.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Keep M-7 in your wallet.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endParaRPr lang="en-US" sz="32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6" name="Picture 5">
            <a:extLst>
              <a:ext uri="{FF2B5EF4-FFF2-40B4-BE49-F238E27FC236}">
                <a16:creationId xmlns:a16="http://schemas.microsoft.com/office/drawing/2014/main" id="{C92C74D6-8B43-480C-A749-E34F2CC0D9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9566" y="3158196"/>
            <a:ext cx="8034595" cy="3657600"/>
          </a:xfrm>
          <a:prstGeom prst="rect">
            <a:avLst/>
          </a:prstGeom>
        </p:spPr>
      </p:pic>
    </p:spTree>
    <p:extLst>
      <p:ext uri="{BB962C8B-B14F-4D97-AF65-F5344CB8AC3E}">
        <p14:creationId xmlns:p14="http://schemas.microsoft.com/office/powerpoint/2010/main" val="253233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lstStyle/>
          <a:p>
            <a:pPr marL="0" marR="0" indent="0" algn="ctr">
              <a:lnSpc>
                <a:spcPct val="107000"/>
              </a:lnSpc>
              <a:spcBef>
                <a:spcPts val="0"/>
              </a:spcBef>
              <a:spcAft>
                <a:spcPts val="800"/>
              </a:spcAft>
              <a:buNone/>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Key Concepts that Delineate Ultimate Authority into Manageable Workforces Through Delegation</a:t>
            </a:r>
          </a:p>
          <a:p>
            <a:pPr marL="0" marR="0" indent="0" algn="ctr">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Tradition Two</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 our group purpose there is but one authority a </a:t>
            </a:r>
            <a:r>
              <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loving God</a:t>
            </a:r>
            <a:r>
              <a:rPr lang="en-US"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Ultimate Authority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Concept One</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The groups</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are in charge of the Fellowship.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Buck Stops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Concept Two</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Groups have delegated significant portion of the ultimate authority to </a:t>
            </a:r>
            <a:r>
              <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the Delegates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Largest authority delegated to a single individual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Concept Six</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delegates have delegated administrative authority to </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Board of Trustees</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for managing WSO.</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Here the rubber meets the road.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Concept Eight</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Board of Trustees have delegated routine management of WSO to </a:t>
            </a:r>
            <a:r>
              <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Executive Committee.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Department heads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Concept Eleven</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Routine management of the WSO is further delegated to </a:t>
            </a:r>
            <a:r>
              <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Select Committees, Executives and Staff Members.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800"/>
              </a:spcAft>
              <a:buNone/>
            </a:pPr>
            <a:r>
              <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Busy bees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Delineation of Ultimate Authority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God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Groups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Delegates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Board of Trustees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Executive Committee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Select Committees, Executives and Staff members</a:t>
            </a:r>
            <a:endParaRPr lang="en-US" sz="16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46863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lstStyle/>
          <a:p>
            <a:pPr marL="0" indent="0" algn="ctr">
              <a:lnSpc>
                <a:spcPct val="107000"/>
              </a:lnSpc>
              <a:spcBef>
                <a:spcPts val="0"/>
              </a:spcBef>
              <a:spcAft>
                <a:spcPts val="800"/>
              </a:spcAft>
              <a:buNone/>
            </a:pPr>
            <a:endParaRPr lang="en-US" sz="32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4400" b="1" dirty="0">
                <a:gradFill>
                  <a:gsLst>
                    <a:gs pos="0">
                      <a:srgbClr val="3F1260"/>
                    </a:gs>
                    <a:gs pos="50000">
                      <a:srgbClr val="5E1F8D"/>
                    </a:gs>
                    <a:gs pos="100000">
                      <a:srgbClr val="7128A8"/>
                    </a:gs>
                  </a:gsLst>
                  <a:lin ang="13500000" scaled="0"/>
                </a:gradFill>
                <a:effectLst/>
                <a:latin typeface="Calibri" panose="020F0502020204030204" pitchFamily="34" charset="0"/>
                <a:ea typeface="Calibri" panose="020F0502020204030204" pitchFamily="34" charset="0"/>
                <a:cs typeface="Times New Roman" panose="02020603050405020304" pitchFamily="18" charset="0"/>
              </a:rPr>
              <a:t>Unlocking the Secrets of Concepts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4400" b="1" dirty="0">
                <a:gradFill>
                  <a:gsLst>
                    <a:gs pos="0">
                      <a:srgbClr val="8E6202"/>
                    </a:gs>
                    <a:gs pos="50000">
                      <a:srgbClr val="CD9008"/>
                    </a:gs>
                    <a:gs pos="100000">
                      <a:srgbClr val="F4AC0C"/>
                    </a:gs>
                  </a:gsLst>
                  <a:path path="circle">
                    <a:fillToRect l="50000" t="50000" r="50000" b="50000"/>
                  </a:path>
                </a:gradFill>
                <a:effectLst/>
                <a:latin typeface="Calibri" panose="020F0502020204030204" pitchFamily="34" charset="0"/>
                <a:ea typeface="Calibri" panose="020F0502020204030204" pitchFamily="34" charset="0"/>
                <a:cs typeface="Times New Roman" panose="02020603050405020304" pitchFamily="18" charset="0"/>
              </a:rPr>
              <a:t>Part II</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4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Today We Will Cover the Remaining Concepts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4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Concepts 3, 4, 5, 7, 9, 10, and 12 – </a:t>
            </a:r>
          </a:p>
          <a:p>
            <a:pPr marL="0" marR="0" indent="0" algn="ctr">
              <a:lnSpc>
                <a:spcPct val="107000"/>
              </a:lnSpc>
              <a:spcBef>
                <a:spcPts val="0"/>
              </a:spcBef>
              <a:spcAft>
                <a:spcPts val="800"/>
              </a:spcAft>
              <a:buNone/>
            </a:pPr>
            <a:r>
              <a:rPr lang="en-US" sz="4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Tall order, we will try at warp speed</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7515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normAutofit lnSpcReduction="10000"/>
          </a:bodyPr>
          <a:lstStyle/>
          <a:p>
            <a:pPr marL="0" marR="0" indent="0">
              <a:lnSpc>
                <a:spcPct val="107000"/>
              </a:lnSpc>
              <a:spcBef>
                <a:spcPts val="0"/>
              </a:spcBef>
              <a:spcAft>
                <a:spcPts val="800"/>
              </a:spcAft>
              <a:buNone/>
            </a:pPr>
            <a:r>
              <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Concepts 3, 4 and 5 – Defining our Rights: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Right of Decision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Diligent execution of bestowed authority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Setting goals and developing plans to achieve set goals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Bold, courageous, assertive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Lack of assertiveness will promote double-headed management and unqualified authority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Right of Participation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Membership has privileges – All members are eligible to serve, just be willing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Unconditional love – Will receive more then you put 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God’s Will – Help families and friends of alcoholics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Reciprocate – Give back a little bit of the whole lot of love we have received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Right of Appeal</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Group Conscience gone awry -hasty, emotional, ill-prepared decision making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Submit minority opinion to the leader – list specific violation of guiding principles and potential harm (Minority opinion comes after the group conscience process, before group conscience all opinions have equal weight, no opinion is above the other, only pros and cons.)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Leader is responsible to resolve the conflict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Right or Petition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Do not accept unacceptable behavior – Dominance, control, gossip xxx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Report such behavior to the leader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Leader must resolve this conflict immediately with utmost diplomacy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We must maintain a healthy environment where everyone feels safe and their freedom is protected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6638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lstStyle/>
          <a:p>
            <a:pPr marL="0" marR="0" indent="0">
              <a:lnSpc>
                <a:spcPct val="107000"/>
              </a:lnSpc>
              <a:spcBef>
                <a:spcPts val="0"/>
              </a:spcBef>
              <a:spcAft>
                <a:spcPts val="800"/>
              </a:spcAft>
              <a:buNone/>
            </a:pPr>
            <a:r>
              <a:rPr lang="en-US"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Concept 7 – Defining Rights of Delegates and Trustees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Traditional Rights of Delegates</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 Manage overall functioning of the Fellowship</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Define Fellowship’s short term / long term needs and set priorities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Can bring about complete reorganization of the WSO if necessary – SM p-170</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Does not interfere with Trustees’ authority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Legal Rights of Trustees: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Develop plans to accomplish goals and priorities set forth by the Delegates.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Could override Delegates’ goal that cannot be accomplished within the budget and manpower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Manage overall functioning of the WSO</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Protect copyright property, real property and intellectual property of the Fellowship</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Manage all legal issues swiftly, decisively and independently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endParaRPr lang="en-US" sz="32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9113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D61E0-D4F9-49BD-B7C7-13F936572A42}"/>
              </a:ext>
            </a:extLst>
          </p:cNvPr>
          <p:cNvSpPr>
            <a:spLocks noGrp="1"/>
          </p:cNvSpPr>
          <p:nvPr>
            <p:ph type="title"/>
          </p:nvPr>
        </p:nvSpPr>
        <p:spPr>
          <a:xfrm>
            <a:off x="13640971" y="365127"/>
            <a:ext cx="45719" cy="1325563"/>
          </a:xfrm>
        </p:spPr>
        <p:txBody>
          <a:bodyPr/>
          <a:lstStyle/>
          <a:p>
            <a:endParaRPr lang="en-US" dirty="0"/>
          </a:p>
        </p:txBody>
      </p:sp>
      <p:sp>
        <p:nvSpPr>
          <p:cNvPr id="5" name="Content Placeholder 4">
            <a:extLst>
              <a:ext uri="{FF2B5EF4-FFF2-40B4-BE49-F238E27FC236}">
                <a16:creationId xmlns:a16="http://schemas.microsoft.com/office/drawing/2014/main" id="{E6FB282C-8BB5-4B30-B973-D623662D7DB2}"/>
              </a:ext>
            </a:extLst>
          </p:cNvPr>
          <p:cNvSpPr>
            <a:spLocks noGrp="1"/>
          </p:cNvSpPr>
          <p:nvPr>
            <p:ph idx="1"/>
          </p:nvPr>
        </p:nvSpPr>
        <p:spPr>
          <a:xfrm>
            <a:off x="298939" y="225084"/>
            <a:ext cx="11430000" cy="6246054"/>
          </a:xfrm>
        </p:spPr>
        <p:txBody>
          <a:bodyPr>
            <a:normAutofit lnSpcReduction="10000"/>
          </a:bodyPr>
          <a:lstStyle/>
          <a:p>
            <a:pPr marL="0" indent="0" algn="ctr">
              <a:lnSpc>
                <a:spcPct val="107000"/>
              </a:lnSpc>
              <a:spcBef>
                <a:spcPts val="0"/>
              </a:spcBef>
              <a:spcAft>
                <a:spcPts val="800"/>
              </a:spcAft>
              <a:buNone/>
            </a:pPr>
            <a:endParaRPr lang="en-US" sz="3200" b="1" dirty="0">
              <a:gradFill>
                <a:gsLst>
                  <a:gs pos="0">
                    <a:srgbClr val="3F1260"/>
                  </a:gs>
                  <a:gs pos="50000">
                    <a:srgbClr val="5E1F8D"/>
                  </a:gs>
                  <a:gs pos="100000">
                    <a:srgbClr val="7128A8"/>
                  </a:gs>
                </a:gsLst>
                <a:lin ang="13500000" scaled="0"/>
              </a:gra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Concept 9- Leadership</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Keep the Ship Sailing in the Right Direction Through Thick and Thin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endParaRPr lang="en-US"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Leadership –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Commitment, foresight, team building, role modeling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Maintain Razor Sharp Focus on our Vision / goals / objectives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Sufficient knowledge of our Legacies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Create Environment to Welcome Participation, Discussions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Setting Priorities and Time Management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Operate Within the Assigned Authority and Responsibility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Conflict Resolution Skills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effectLst/>
                <a:latin typeface="Calibri" panose="020F0502020204030204" pitchFamily="34" charset="0"/>
                <a:ea typeface="Calibri" panose="020F0502020204030204" pitchFamily="34" charset="0"/>
                <a:cs typeface="Times New Roman" panose="02020603050405020304" pitchFamily="18" charset="0"/>
              </a:rPr>
              <a:t>Seek Greater Good</a:t>
            </a:r>
          </a:p>
          <a:p>
            <a:pPr marL="457200" marR="0" lvl="1" indent="0">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Read Bill W’s essay on Leadership in the Service Manual – p195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059488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1563</Words>
  <Application>Microsoft Office PowerPoint</Application>
  <PresentationFormat>Widescreen</PresentationFormat>
  <Paragraphs>170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gwest 371</dc:creator>
  <cp:lastModifiedBy>gwest 371</cp:lastModifiedBy>
  <cp:revision>2</cp:revision>
  <dcterms:created xsi:type="dcterms:W3CDTF">2021-08-17T20:34:56Z</dcterms:created>
  <dcterms:modified xsi:type="dcterms:W3CDTF">2021-08-21T11:37:13Z</dcterms:modified>
</cp:coreProperties>
</file>